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1430000" cy="14979650"/>
  <p:notesSz cx="11430000" cy="149796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2484247"/>
            <a:ext cx="9715500" cy="1682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4487672"/>
            <a:ext cx="8001000" cy="200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1500" y="1843151"/>
            <a:ext cx="4972050" cy="5289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843151"/>
            <a:ext cx="4972050" cy="52890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8010525"/>
          </a:xfrm>
          <a:custGeom>
            <a:avLst/>
            <a:gdLst/>
            <a:ahLst/>
            <a:cxnLst/>
            <a:rect l="l" t="t" r="r" b="b"/>
            <a:pathLst>
              <a:path w="11430000" h="8010525">
                <a:moveTo>
                  <a:pt x="0" y="0"/>
                </a:moveTo>
                <a:lnTo>
                  <a:pt x="11430000" y="0"/>
                </a:lnTo>
                <a:lnTo>
                  <a:pt x="11430000" y="8010510"/>
                </a:lnTo>
                <a:lnTo>
                  <a:pt x="0" y="8010510"/>
                </a:lnTo>
                <a:lnTo>
                  <a:pt x="0" y="0"/>
                </a:lnTo>
                <a:close/>
              </a:path>
            </a:pathLst>
          </a:custGeom>
          <a:solidFill>
            <a:srgbClr val="0C0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0350" y="430803"/>
            <a:ext cx="8369300" cy="1206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34204" y="2005717"/>
            <a:ext cx="8705215" cy="5397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7452741"/>
            <a:ext cx="3657600" cy="4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7452741"/>
            <a:ext cx="2628900" cy="4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7452741"/>
            <a:ext cx="2628900" cy="4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56673" y="420439"/>
            <a:ext cx="5715000" cy="652525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337820">
              <a:lnSpc>
                <a:spcPct val="108100"/>
              </a:lnSpc>
              <a:spcBef>
                <a:spcPts val="70"/>
              </a:spcBef>
            </a:pPr>
            <a:r>
              <a:rPr dirty="0" sz="4300" spc="145" b="1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dirty="0" sz="4300" spc="30" b="1">
                <a:solidFill>
                  <a:srgbClr val="FFFFFF"/>
                </a:solidFill>
                <a:latin typeface="Georgia"/>
                <a:cs typeface="Georgia"/>
              </a:rPr>
              <a:t>DTX </a:t>
            </a:r>
            <a:r>
              <a:rPr dirty="0" sz="4300" spc="245" b="1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dirty="0" sz="4300" spc="229" b="1">
                <a:solidFill>
                  <a:srgbClr val="FFFFFF"/>
                </a:solidFill>
                <a:latin typeface="Georgia"/>
                <a:cs typeface="Georgia"/>
              </a:rPr>
              <a:t>the  </a:t>
            </a:r>
            <a:r>
              <a:rPr dirty="0" sz="4300" spc="10" b="1">
                <a:solidFill>
                  <a:srgbClr val="FFFFFF"/>
                </a:solidFill>
                <a:latin typeface="Georgia"/>
                <a:cs typeface="Georgia"/>
              </a:rPr>
              <a:t>Digital </a:t>
            </a:r>
            <a:r>
              <a:rPr dirty="0" sz="4300" spc="145" b="1">
                <a:solidFill>
                  <a:srgbClr val="FFFFFF"/>
                </a:solidFill>
                <a:latin typeface="Georgia"/>
                <a:cs typeface="Georgia"/>
              </a:rPr>
              <a:t>Trade  </a:t>
            </a:r>
            <a:r>
              <a:rPr dirty="0" sz="4300" spc="80" b="1">
                <a:solidFill>
                  <a:srgbClr val="FFFFFF"/>
                </a:solidFill>
                <a:latin typeface="Georgia"/>
                <a:cs typeface="Georgia"/>
              </a:rPr>
              <a:t>Organization: </a:t>
            </a:r>
            <a:r>
              <a:rPr dirty="0" sz="4300" spc="130" b="1">
                <a:solidFill>
                  <a:srgbClr val="FFFFFF"/>
                </a:solidFill>
                <a:latin typeface="Georgia"/>
                <a:cs typeface="Georgia"/>
              </a:rPr>
              <a:t>A  </a:t>
            </a:r>
            <a:r>
              <a:rPr dirty="0" sz="4300" spc="75" b="1">
                <a:solidFill>
                  <a:srgbClr val="FFFFFF"/>
                </a:solidFill>
                <a:latin typeface="Georgia"/>
                <a:cs typeface="Georgia"/>
              </a:rPr>
              <a:t>Future </a:t>
            </a:r>
            <a:r>
              <a:rPr dirty="0" sz="4300" spc="245" b="1">
                <a:solidFill>
                  <a:srgbClr val="FFFFFF"/>
                </a:solidFill>
                <a:latin typeface="Georgia"/>
                <a:cs typeface="Georgia"/>
              </a:rPr>
              <a:t>of </a:t>
            </a:r>
            <a:r>
              <a:rPr dirty="0" sz="4300" spc="310" b="1">
                <a:solidFill>
                  <a:srgbClr val="FFFFFF"/>
                </a:solidFill>
                <a:latin typeface="Georgia"/>
                <a:cs typeface="Georgia"/>
              </a:rPr>
              <a:t>Open  </a:t>
            </a:r>
            <a:r>
              <a:rPr dirty="0" sz="4300" spc="295" b="1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dirty="0" sz="4300" spc="245" b="1">
                <a:solidFill>
                  <a:srgbClr val="FFFFFF"/>
                </a:solidFill>
                <a:latin typeface="Georgia"/>
                <a:cs typeface="Georgia"/>
              </a:rPr>
              <a:t>Accessible  </a:t>
            </a:r>
            <a:r>
              <a:rPr dirty="0" sz="4300" spc="100" b="1">
                <a:solidFill>
                  <a:srgbClr val="FFFFFF"/>
                </a:solidFill>
                <a:latin typeface="Georgia"/>
                <a:cs typeface="Georgia"/>
              </a:rPr>
              <a:t>Financial</a:t>
            </a:r>
            <a:r>
              <a:rPr dirty="0" sz="4300" spc="-4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4300" spc="150" b="1">
                <a:solidFill>
                  <a:srgbClr val="FFFFFF"/>
                </a:solidFill>
                <a:latin typeface="Georgia"/>
                <a:cs typeface="Georgia"/>
              </a:rPr>
              <a:t>Markets</a:t>
            </a:r>
            <a:endParaRPr sz="4300">
              <a:latin typeface="Georgia"/>
              <a:cs typeface="Georgia"/>
            </a:endParaRPr>
          </a:p>
          <a:p>
            <a:pPr marL="12700" marR="5080">
              <a:lnSpc>
                <a:spcPct val="153600"/>
              </a:lnSpc>
              <a:spcBef>
                <a:spcPts val="2240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A 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empowers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investors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platform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that's </a:t>
            </a:r>
            <a:r>
              <a:rPr dirty="0" sz="1400" spc="-15">
                <a:solidFill>
                  <a:srgbClr val="D9E1FF"/>
                </a:solidFill>
                <a:latin typeface="Arimo"/>
                <a:cs typeface="Arimo"/>
              </a:rPr>
              <a:t>fair,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accessible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available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everyone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marketed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by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private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of DCMs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deploying themselves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proprietary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currency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</a:t>
            </a:r>
            <a:r>
              <a:rPr dirty="0" sz="1400" spc="-4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market,</a:t>
            </a:r>
            <a:r>
              <a:rPr dirty="0" sz="1400" spc="-4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#DSO.</a:t>
            </a:r>
            <a:r>
              <a:rPr dirty="0" sz="1400" spc="-4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By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harnessing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power</a:t>
            </a:r>
            <a:r>
              <a:rPr dirty="0" sz="1400" spc="-5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blockchain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technology,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we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can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create 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that's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open  and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transparent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Trade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Organization</a:t>
            </a:r>
            <a:r>
              <a:rPr dirty="0" sz="1400" spc="-17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-15">
                <a:solidFill>
                  <a:srgbClr val="D9E1FF"/>
                </a:solidFill>
                <a:latin typeface="Arimo"/>
                <a:cs typeface="Arimo"/>
              </a:rPr>
              <a:t>[D.T.O]</a:t>
            </a:r>
            <a:endParaRPr sz="14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9159" y="7189152"/>
            <a:ext cx="2251075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10" b="1">
                <a:solidFill>
                  <a:srgbClr val="D9E1FF"/>
                </a:solidFill>
                <a:latin typeface="Arimo"/>
                <a:cs typeface="Arimo"/>
              </a:rPr>
              <a:t>by </a:t>
            </a:r>
            <a:r>
              <a:rPr dirty="0" sz="1800" spc="-5" b="1">
                <a:solidFill>
                  <a:srgbClr val="D9E1FF"/>
                </a:solidFill>
                <a:latin typeface="Arimo"/>
                <a:cs typeface="Arimo"/>
              </a:rPr>
              <a:t>Jonathan </a:t>
            </a:r>
            <a:r>
              <a:rPr dirty="0" sz="1800" spc="-15" b="1">
                <a:solidFill>
                  <a:srgbClr val="D9E1FF"/>
                </a:solidFill>
                <a:latin typeface="Arimo"/>
                <a:cs typeface="Arimo"/>
              </a:rPr>
              <a:t>Samuel</a:t>
            </a:r>
            <a:endParaRPr sz="1800">
              <a:latin typeface="Arimo"/>
              <a:cs typeface="Arim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72050" y="7181850"/>
            <a:ext cx="285750" cy="295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891673" y="1822311"/>
            <a:ext cx="1414076" cy="1224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-18198" y="2698538"/>
            <a:ext cx="50800" cy="126364"/>
            <a:chOff x="-18198" y="2698538"/>
            <a:chExt cx="50800" cy="126364"/>
          </a:xfrm>
        </p:grpSpPr>
        <p:sp>
          <p:nvSpPr>
            <p:cNvPr id="7" name="object 7"/>
            <p:cNvSpPr/>
            <p:nvPr/>
          </p:nvSpPr>
          <p:spPr>
            <a:xfrm>
              <a:off x="0" y="2716737"/>
              <a:ext cx="14604" cy="90170"/>
            </a:xfrm>
            <a:custGeom>
              <a:avLst/>
              <a:gdLst/>
              <a:ahLst/>
              <a:cxnLst/>
              <a:rect l="l" t="t" r="r" b="b"/>
              <a:pathLst>
                <a:path w="14604" h="90169">
                  <a:moveTo>
                    <a:pt x="0" y="89905"/>
                  </a:moveTo>
                  <a:lnTo>
                    <a:pt x="0" y="0"/>
                  </a:lnTo>
                  <a:lnTo>
                    <a:pt x="6375" y="10302"/>
                  </a:lnTo>
                  <a:lnTo>
                    <a:pt x="10379" y="19801"/>
                  </a:lnTo>
                  <a:lnTo>
                    <a:pt x="12926" y="29702"/>
                  </a:lnTo>
                  <a:lnTo>
                    <a:pt x="14382" y="39820"/>
                  </a:lnTo>
                  <a:lnTo>
                    <a:pt x="14382" y="50084"/>
                  </a:lnTo>
                  <a:lnTo>
                    <a:pt x="11834" y="65225"/>
                  </a:lnTo>
                  <a:lnTo>
                    <a:pt x="10379" y="70103"/>
                  </a:lnTo>
                  <a:lnTo>
                    <a:pt x="6375" y="79602"/>
                  </a:lnTo>
                  <a:lnTo>
                    <a:pt x="0" y="89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2716737"/>
              <a:ext cx="14604" cy="90170"/>
            </a:xfrm>
            <a:custGeom>
              <a:avLst/>
              <a:gdLst/>
              <a:ahLst/>
              <a:cxnLst/>
              <a:rect l="l" t="t" r="r" b="b"/>
              <a:pathLst>
                <a:path w="14604" h="90169">
                  <a:moveTo>
                    <a:pt x="0" y="0"/>
                  </a:moveTo>
                  <a:lnTo>
                    <a:pt x="915" y="1530"/>
                  </a:lnTo>
                  <a:lnTo>
                    <a:pt x="3827" y="5825"/>
                  </a:lnTo>
                  <a:lnTo>
                    <a:pt x="6375" y="10302"/>
                  </a:lnTo>
                  <a:lnTo>
                    <a:pt x="8195" y="15070"/>
                  </a:lnTo>
                  <a:lnTo>
                    <a:pt x="10379" y="19801"/>
                  </a:lnTo>
                  <a:lnTo>
                    <a:pt x="11834" y="24679"/>
                  </a:lnTo>
                  <a:lnTo>
                    <a:pt x="12926" y="29702"/>
                  </a:lnTo>
                  <a:lnTo>
                    <a:pt x="13654" y="34724"/>
                  </a:lnTo>
                  <a:lnTo>
                    <a:pt x="14382" y="39820"/>
                  </a:lnTo>
                  <a:lnTo>
                    <a:pt x="14382" y="44952"/>
                  </a:lnTo>
                  <a:lnTo>
                    <a:pt x="14382" y="50084"/>
                  </a:lnTo>
                  <a:lnTo>
                    <a:pt x="8195" y="74834"/>
                  </a:lnTo>
                  <a:lnTo>
                    <a:pt x="6375" y="79602"/>
                  </a:lnTo>
                  <a:lnTo>
                    <a:pt x="3827" y="84079"/>
                  </a:lnTo>
                  <a:lnTo>
                    <a:pt x="915" y="88374"/>
                  </a:lnTo>
                  <a:lnTo>
                    <a:pt x="0" y="89905"/>
                  </a:lnTo>
                </a:path>
              </a:pathLst>
            </a:custGeom>
            <a:ln w="36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2716737"/>
              <a:ext cx="14604" cy="90170"/>
            </a:xfrm>
            <a:custGeom>
              <a:avLst/>
              <a:gdLst/>
              <a:ahLst/>
              <a:cxnLst/>
              <a:rect l="l" t="t" r="r" b="b"/>
              <a:pathLst>
                <a:path w="14604" h="90169">
                  <a:moveTo>
                    <a:pt x="0" y="89905"/>
                  </a:moveTo>
                  <a:lnTo>
                    <a:pt x="0" y="0"/>
                  </a:lnTo>
                  <a:lnTo>
                    <a:pt x="6375" y="10302"/>
                  </a:lnTo>
                  <a:lnTo>
                    <a:pt x="10379" y="19801"/>
                  </a:lnTo>
                  <a:lnTo>
                    <a:pt x="12926" y="29702"/>
                  </a:lnTo>
                  <a:lnTo>
                    <a:pt x="14382" y="39820"/>
                  </a:lnTo>
                  <a:lnTo>
                    <a:pt x="14382" y="50084"/>
                  </a:lnTo>
                  <a:lnTo>
                    <a:pt x="11834" y="65225"/>
                  </a:lnTo>
                  <a:lnTo>
                    <a:pt x="10379" y="70103"/>
                  </a:lnTo>
                  <a:lnTo>
                    <a:pt x="6375" y="79602"/>
                  </a:lnTo>
                  <a:lnTo>
                    <a:pt x="0" y="899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2716737"/>
              <a:ext cx="14604" cy="90170"/>
            </a:xfrm>
            <a:custGeom>
              <a:avLst/>
              <a:gdLst/>
              <a:ahLst/>
              <a:cxnLst/>
              <a:rect l="l" t="t" r="r" b="b"/>
              <a:pathLst>
                <a:path w="14604" h="90169">
                  <a:moveTo>
                    <a:pt x="0" y="0"/>
                  </a:moveTo>
                  <a:lnTo>
                    <a:pt x="915" y="1530"/>
                  </a:lnTo>
                  <a:lnTo>
                    <a:pt x="3827" y="5825"/>
                  </a:lnTo>
                  <a:lnTo>
                    <a:pt x="6375" y="10302"/>
                  </a:lnTo>
                  <a:lnTo>
                    <a:pt x="8195" y="15070"/>
                  </a:lnTo>
                  <a:lnTo>
                    <a:pt x="10379" y="19801"/>
                  </a:lnTo>
                  <a:lnTo>
                    <a:pt x="11834" y="24679"/>
                  </a:lnTo>
                  <a:lnTo>
                    <a:pt x="12926" y="29702"/>
                  </a:lnTo>
                  <a:lnTo>
                    <a:pt x="13654" y="34724"/>
                  </a:lnTo>
                  <a:lnTo>
                    <a:pt x="14382" y="39820"/>
                  </a:lnTo>
                  <a:lnTo>
                    <a:pt x="14382" y="44952"/>
                  </a:lnTo>
                  <a:lnTo>
                    <a:pt x="14382" y="50084"/>
                  </a:lnTo>
                  <a:lnTo>
                    <a:pt x="8195" y="74834"/>
                  </a:lnTo>
                  <a:lnTo>
                    <a:pt x="6375" y="79602"/>
                  </a:lnTo>
                  <a:lnTo>
                    <a:pt x="3827" y="84079"/>
                  </a:lnTo>
                  <a:lnTo>
                    <a:pt x="915" y="88374"/>
                  </a:lnTo>
                  <a:lnTo>
                    <a:pt x="0" y="89905"/>
                  </a:lnTo>
                </a:path>
              </a:pathLst>
            </a:custGeom>
            <a:ln w="36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-25998" y="4643458"/>
            <a:ext cx="1361440" cy="563245"/>
            <a:chOff x="-25998" y="4643458"/>
            <a:chExt cx="1361440" cy="563245"/>
          </a:xfrm>
        </p:grpSpPr>
        <p:sp>
          <p:nvSpPr>
            <p:cNvPr id="12" name="object 12"/>
            <p:cNvSpPr/>
            <p:nvPr/>
          </p:nvSpPr>
          <p:spPr>
            <a:xfrm>
              <a:off x="1" y="5031958"/>
              <a:ext cx="101600" cy="156845"/>
            </a:xfrm>
            <a:custGeom>
              <a:avLst/>
              <a:gdLst/>
              <a:ahLst/>
              <a:cxnLst/>
              <a:rect l="l" t="t" r="r" b="b"/>
              <a:pathLst>
                <a:path w="101600" h="156845">
                  <a:moveTo>
                    <a:pt x="0" y="152858"/>
                  </a:moveTo>
                  <a:lnTo>
                    <a:pt x="0" y="3432"/>
                  </a:lnTo>
                  <a:lnTo>
                    <a:pt x="2918" y="2511"/>
                  </a:lnTo>
                  <a:lnTo>
                    <a:pt x="8014" y="1528"/>
                  </a:lnTo>
                  <a:lnTo>
                    <a:pt x="13110" y="509"/>
                  </a:lnTo>
                  <a:lnTo>
                    <a:pt x="18205" y="0"/>
                  </a:lnTo>
                  <a:lnTo>
                    <a:pt x="28397" y="0"/>
                  </a:lnTo>
                  <a:lnTo>
                    <a:pt x="33492" y="509"/>
                  </a:lnTo>
                  <a:lnTo>
                    <a:pt x="38588" y="1528"/>
                  </a:lnTo>
                  <a:lnTo>
                    <a:pt x="43684" y="2511"/>
                  </a:lnTo>
                  <a:lnTo>
                    <a:pt x="48415" y="4003"/>
                  </a:lnTo>
                  <a:lnTo>
                    <a:pt x="57879" y="7934"/>
                  </a:lnTo>
                  <a:lnTo>
                    <a:pt x="62610" y="10336"/>
                  </a:lnTo>
                  <a:lnTo>
                    <a:pt x="66614" y="13175"/>
                  </a:lnTo>
                  <a:lnTo>
                    <a:pt x="70982" y="16014"/>
                  </a:lnTo>
                  <a:lnTo>
                    <a:pt x="74985" y="19254"/>
                  </a:lnTo>
                  <a:lnTo>
                    <a:pt x="82265" y="26533"/>
                  </a:lnTo>
                  <a:lnTo>
                    <a:pt x="85541" y="30464"/>
                  </a:lnTo>
                  <a:lnTo>
                    <a:pt x="88088" y="34723"/>
                  </a:lnTo>
                  <a:lnTo>
                    <a:pt x="91000" y="39017"/>
                  </a:lnTo>
                  <a:lnTo>
                    <a:pt x="93548" y="43494"/>
                  </a:lnTo>
                  <a:lnTo>
                    <a:pt x="95368" y="48262"/>
                  </a:lnTo>
                  <a:lnTo>
                    <a:pt x="97552" y="52994"/>
                  </a:lnTo>
                  <a:lnTo>
                    <a:pt x="99008" y="57871"/>
                  </a:lnTo>
                  <a:lnTo>
                    <a:pt x="100100" y="62894"/>
                  </a:lnTo>
                  <a:lnTo>
                    <a:pt x="101555" y="73013"/>
                  </a:lnTo>
                  <a:lnTo>
                    <a:pt x="101555" y="83277"/>
                  </a:lnTo>
                  <a:lnTo>
                    <a:pt x="100100" y="93395"/>
                  </a:lnTo>
                  <a:lnTo>
                    <a:pt x="99008" y="98418"/>
                  </a:lnTo>
                  <a:lnTo>
                    <a:pt x="97552" y="103295"/>
                  </a:lnTo>
                  <a:lnTo>
                    <a:pt x="95368" y="108027"/>
                  </a:lnTo>
                  <a:lnTo>
                    <a:pt x="93548" y="112795"/>
                  </a:lnTo>
                  <a:lnTo>
                    <a:pt x="91000" y="117272"/>
                  </a:lnTo>
                  <a:lnTo>
                    <a:pt x="88088" y="121567"/>
                  </a:lnTo>
                  <a:lnTo>
                    <a:pt x="85541" y="125825"/>
                  </a:lnTo>
                  <a:lnTo>
                    <a:pt x="82265" y="129756"/>
                  </a:lnTo>
                  <a:lnTo>
                    <a:pt x="74985" y="137036"/>
                  </a:lnTo>
                  <a:lnTo>
                    <a:pt x="70982" y="140239"/>
                  </a:lnTo>
                  <a:lnTo>
                    <a:pt x="66614" y="143114"/>
                  </a:lnTo>
                  <a:lnTo>
                    <a:pt x="62610" y="145953"/>
                  </a:lnTo>
                  <a:lnTo>
                    <a:pt x="57879" y="148355"/>
                  </a:lnTo>
                  <a:lnTo>
                    <a:pt x="48415" y="152286"/>
                  </a:lnTo>
                  <a:lnTo>
                    <a:pt x="43684" y="153778"/>
                  </a:lnTo>
                  <a:lnTo>
                    <a:pt x="38588" y="154761"/>
                  </a:lnTo>
                  <a:lnTo>
                    <a:pt x="33492" y="155780"/>
                  </a:lnTo>
                  <a:lnTo>
                    <a:pt x="28397" y="156290"/>
                  </a:lnTo>
                  <a:lnTo>
                    <a:pt x="18205" y="156290"/>
                  </a:lnTo>
                  <a:lnTo>
                    <a:pt x="13110" y="155780"/>
                  </a:lnTo>
                  <a:lnTo>
                    <a:pt x="8014" y="154761"/>
                  </a:lnTo>
                  <a:lnTo>
                    <a:pt x="2918" y="153778"/>
                  </a:lnTo>
                  <a:lnTo>
                    <a:pt x="0" y="152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5031958"/>
              <a:ext cx="101600" cy="156845"/>
            </a:xfrm>
            <a:custGeom>
              <a:avLst/>
              <a:gdLst/>
              <a:ahLst/>
              <a:cxnLst/>
              <a:rect l="l" t="t" r="r" b="b"/>
              <a:pathLst>
                <a:path w="101600" h="156845">
                  <a:moveTo>
                    <a:pt x="23301" y="156290"/>
                  </a:moveTo>
                  <a:lnTo>
                    <a:pt x="18205" y="156290"/>
                  </a:lnTo>
                  <a:lnTo>
                    <a:pt x="13110" y="155780"/>
                  </a:lnTo>
                  <a:lnTo>
                    <a:pt x="8014" y="154761"/>
                  </a:lnTo>
                  <a:lnTo>
                    <a:pt x="2918" y="153778"/>
                  </a:lnTo>
                  <a:lnTo>
                    <a:pt x="0" y="152858"/>
                  </a:lnTo>
                </a:path>
                <a:path w="101600" h="156845">
                  <a:moveTo>
                    <a:pt x="0" y="3432"/>
                  </a:moveTo>
                  <a:lnTo>
                    <a:pt x="2918" y="2511"/>
                  </a:lnTo>
                  <a:lnTo>
                    <a:pt x="8014" y="1528"/>
                  </a:lnTo>
                  <a:lnTo>
                    <a:pt x="13110" y="509"/>
                  </a:lnTo>
                  <a:lnTo>
                    <a:pt x="18205" y="0"/>
                  </a:lnTo>
                  <a:lnTo>
                    <a:pt x="23301" y="0"/>
                  </a:lnTo>
                  <a:lnTo>
                    <a:pt x="28397" y="0"/>
                  </a:lnTo>
                  <a:lnTo>
                    <a:pt x="33492" y="509"/>
                  </a:lnTo>
                  <a:lnTo>
                    <a:pt x="38588" y="1528"/>
                  </a:lnTo>
                  <a:lnTo>
                    <a:pt x="43684" y="2511"/>
                  </a:lnTo>
                  <a:lnTo>
                    <a:pt x="66614" y="13175"/>
                  </a:lnTo>
                  <a:lnTo>
                    <a:pt x="70982" y="16014"/>
                  </a:lnTo>
                  <a:lnTo>
                    <a:pt x="88088" y="34723"/>
                  </a:lnTo>
                  <a:lnTo>
                    <a:pt x="91000" y="39017"/>
                  </a:lnTo>
                  <a:lnTo>
                    <a:pt x="93548" y="43494"/>
                  </a:lnTo>
                  <a:lnTo>
                    <a:pt x="95368" y="48262"/>
                  </a:lnTo>
                  <a:lnTo>
                    <a:pt x="97552" y="52994"/>
                  </a:lnTo>
                  <a:lnTo>
                    <a:pt x="99008" y="57871"/>
                  </a:lnTo>
                  <a:lnTo>
                    <a:pt x="100100" y="62894"/>
                  </a:lnTo>
                  <a:lnTo>
                    <a:pt x="100827" y="67917"/>
                  </a:lnTo>
                  <a:lnTo>
                    <a:pt x="101555" y="73013"/>
                  </a:lnTo>
                  <a:lnTo>
                    <a:pt x="101555" y="78145"/>
                  </a:lnTo>
                  <a:lnTo>
                    <a:pt x="101555" y="83277"/>
                  </a:lnTo>
                  <a:lnTo>
                    <a:pt x="95368" y="108027"/>
                  </a:lnTo>
                  <a:lnTo>
                    <a:pt x="93548" y="112795"/>
                  </a:lnTo>
                  <a:lnTo>
                    <a:pt x="91000" y="117272"/>
                  </a:lnTo>
                  <a:lnTo>
                    <a:pt x="88088" y="121567"/>
                  </a:lnTo>
                  <a:lnTo>
                    <a:pt x="85541" y="125825"/>
                  </a:lnTo>
                  <a:lnTo>
                    <a:pt x="66614" y="143114"/>
                  </a:lnTo>
                  <a:lnTo>
                    <a:pt x="62610" y="145953"/>
                  </a:lnTo>
                  <a:lnTo>
                    <a:pt x="57879" y="148355"/>
                  </a:lnTo>
                  <a:lnTo>
                    <a:pt x="53147" y="150321"/>
                  </a:lnTo>
                  <a:lnTo>
                    <a:pt x="48415" y="152286"/>
                  </a:lnTo>
                  <a:lnTo>
                    <a:pt x="43684" y="153778"/>
                  </a:lnTo>
                  <a:lnTo>
                    <a:pt x="38588" y="154761"/>
                  </a:lnTo>
                  <a:lnTo>
                    <a:pt x="33492" y="155780"/>
                  </a:lnTo>
                  <a:lnTo>
                    <a:pt x="28397" y="156290"/>
                  </a:lnTo>
                  <a:lnTo>
                    <a:pt x="23301" y="156290"/>
                  </a:lnTo>
                </a:path>
              </a:pathLst>
            </a:custGeom>
            <a:ln w="36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" y="5096924"/>
              <a:ext cx="59690" cy="36830"/>
            </a:xfrm>
            <a:custGeom>
              <a:avLst/>
              <a:gdLst/>
              <a:ahLst/>
              <a:cxnLst/>
              <a:rect l="l" t="t" r="r" b="b"/>
              <a:pathLst>
                <a:path w="59690" h="36829">
                  <a:moveTo>
                    <a:pt x="0" y="0"/>
                  </a:moveTo>
                  <a:lnTo>
                    <a:pt x="59097" y="36433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42390" y="5011940"/>
              <a:ext cx="192906" cy="19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" y="4669458"/>
              <a:ext cx="1270000" cy="450850"/>
            </a:xfrm>
            <a:custGeom>
              <a:avLst/>
              <a:gdLst/>
              <a:ahLst/>
              <a:cxnLst/>
              <a:rect l="l" t="t" r="r" b="b"/>
              <a:pathLst>
                <a:path w="1270000" h="450850">
                  <a:moveTo>
                    <a:pt x="0" y="0"/>
                  </a:moveTo>
                  <a:lnTo>
                    <a:pt x="1269997" y="450692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" y="5031958"/>
              <a:ext cx="101600" cy="156845"/>
            </a:xfrm>
            <a:custGeom>
              <a:avLst/>
              <a:gdLst/>
              <a:ahLst/>
              <a:cxnLst/>
              <a:rect l="l" t="t" r="r" b="b"/>
              <a:pathLst>
                <a:path w="101600" h="156845">
                  <a:moveTo>
                    <a:pt x="0" y="152858"/>
                  </a:moveTo>
                  <a:lnTo>
                    <a:pt x="0" y="3432"/>
                  </a:lnTo>
                  <a:lnTo>
                    <a:pt x="2918" y="2511"/>
                  </a:lnTo>
                  <a:lnTo>
                    <a:pt x="8014" y="1528"/>
                  </a:lnTo>
                  <a:lnTo>
                    <a:pt x="13110" y="509"/>
                  </a:lnTo>
                  <a:lnTo>
                    <a:pt x="18205" y="0"/>
                  </a:lnTo>
                  <a:lnTo>
                    <a:pt x="28397" y="0"/>
                  </a:lnTo>
                  <a:lnTo>
                    <a:pt x="33492" y="509"/>
                  </a:lnTo>
                  <a:lnTo>
                    <a:pt x="38588" y="1528"/>
                  </a:lnTo>
                  <a:lnTo>
                    <a:pt x="43684" y="2511"/>
                  </a:lnTo>
                  <a:lnTo>
                    <a:pt x="48415" y="4003"/>
                  </a:lnTo>
                  <a:lnTo>
                    <a:pt x="57879" y="7934"/>
                  </a:lnTo>
                  <a:lnTo>
                    <a:pt x="62610" y="10336"/>
                  </a:lnTo>
                  <a:lnTo>
                    <a:pt x="66614" y="13175"/>
                  </a:lnTo>
                  <a:lnTo>
                    <a:pt x="70982" y="16014"/>
                  </a:lnTo>
                  <a:lnTo>
                    <a:pt x="74985" y="19254"/>
                  </a:lnTo>
                  <a:lnTo>
                    <a:pt x="82265" y="26533"/>
                  </a:lnTo>
                  <a:lnTo>
                    <a:pt x="85541" y="30464"/>
                  </a:lnTo>
                  <a:lnTo>
                    <a:pt x="88088" y="34723"/>
                  </a:lnTo>
                  <a:lnTo>
                    <a:pt x="91000" y="39017"/>
                  </a:lnTo>
                  <a:lnTo>
                    <a:pt x="93548" y="43494"/>
                  </a:lnTo>
                  <a:lnTo>
                    <a:pt x="95368" y="48262"/>
                  </a:lnTo>
                  <a:lnTo>
                    <a:pt x="97552" y="52994"/>
                  </a:lnTo>
                  <a:lnTo>
                    <a:pt x="99008" y="57871"/>
                  </a:lnTo>
                  <a:lnTo>
                    <a:pt x="100100" y="62894"/>
                  </a:lnTo>
                  <a:lnTo>
                    <a:pt x="101555" y="73013"/>
                  </a:lnTo>
                  <a:lnTo>
                    <a:pt x="101555" y="83277"/>
                  </a:lnTo>
                  <a:lnTo>
                    <a:pt x="100100" y="93395"/>
                  </a:lnTo>
                  <a:lnTo>
                    <a:pt x="99008" y="98418"/>
                  </a:lnTo>
                  <a:lnTo>
                    <a:pt x="97552" y="103295"/>
                  </a:lnTo>
                  <a:lnTo>
                    <a:pt x="95368" y="108027"/>
                  </a:lnTo>
                  <a:lnTo>
                    <a:pt x="93548" y="112795"/>
                  </a:lnTo>
                  <a:lnTo>
                    <a:pt x="91000" y="117272"/>
                  </a:lnTo>
                  <a:lnTo>
                    <a:pt x="88088" y="121567"/>
                  </a:lnTo>
                  <a:lnTo>
                    <a:pt x="85541" y="125825"/>
                  </a:lnTo>
                  <a:lnTo>
                    <a:pt x="82265" y="129756"/>
                  </a:lnTo>
                  <a:lnTo>
                    <a:pt x="74985" y="137036"/>
                  </a:lnTo>
                  <a:lnTo>
                    <a:pt x="70982" y="140239"/>
                  </a:lnTo>
                  <a:lnTo>
                    <a:pt x="66614" y="143114"/>
                  </a:lnTo>
                  <a:lnTo>
                    <a:pt x="62610" y="145953"/>
                  </a:lnTo>
                  <a:lnTo>
                    <a:pt x="57879" y="148355"/>
                  </a:lnTo>
                  <a:lnTo>
                    <a:pt x="48415" y="152286"/>
                  </a:lnTo>
                  <a:lnTo>
                    <a:pt x="43684" y="153778"/>
                  </a:lnTo>
                  <a:lnTo>
                    <a:pt x="38588" y="154761"/>
                  </a:lnTo>
                  <a:lnTo>
                    <a:pt x="33492" y="155780"/>
                  </a:lnTo>
                  <a:lnTo>
                    <a:pt x="28397" y="156290"/>
                  </a:lnTo>
                  <a:lnTo>
                    <a:pt x="18205" y="156290"/>
                  </a:lnTo>
                  <a:lnTo>
                    <a:pt x="13110" y="155780"/>
                  </a:lnTo>
                  <a:lnTo>
                    <a:pt x="8014" y="154761"/>
                  </a:lnTo>
                  <a:lnTo>
                    <a:pt x="2918" y="153778"/>
                  </a:lnTo>
                  <a:lnTo>
                    <a:pt x="0" y="152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0" y="5031958"/>
              <a:ext cx="101600" cy="156845"/>
            </a:xfrm>
            <a:custGeom>
              <a:avLst/>
              <a:gdLst/>
              <a:ahLst/>
              <a:cxnLst/>
              <a:rect l="l" t="t" r="r" b="b"/>
              <a:pathLst>
                <a:path w="101600" h="156845">
                  <a:moveTo>
                    <a:pt x="23301" y="156290"/>
                  </a:moveTo>
                  <a:lnTo>
                    <a:pt x="18205" y="156290"/>
                  </a:lnTo>
                  <a:lnTo>
                    <a:pt x="13110" y="155780"/>
                  </a:lnTo>
                  <a:lnTo>
                    <a:pt x="8014" y="154761"/>
                  </a:lnTo>
                  <a:lnTo>
                    <a:pt x="2918" y="153778"/>
                  </a:lnTo>
                  <a:lnTo>
                    <a:pt x="0" y="152858"/>
                  </a:lnTo>
                </a:path>
                <a:path w="101600" h="156845">
                  <a:moveTo>
                    <a:pt x="0" y="3432"/>
                  </a:moveTo>
                  <a:lnTo>
                    <a:pt x="2918" y="2511"/>
                  </a:lnTo>
                  <a:lnTo>
                    <a:pt x="8014" y="1528"/>
                  </a:lnTo>
                  <a:lnTo>
                    <a:pt x="13110" y="509"/>
                  </a:lnTo>
                  <a:lnTo>
                    <a:pt x="18205" y="0"/>
                  </a:lnTo>
                  <a:lnTo>
                    <a:pt x="23301" y="0"/>
                  </a:lnTo>
                  <a:lnTo>
                    <a:pt x="28397" y="0"/>
                  </a:lnTo>
                  <a:lnTo>
                    <a:pt x="33492" y="509"/>
                  </a:lnTo>
                  <a:lnTo>
                    <a:pt x="38588" y="1528"/>
                  </a:lnTo>
                  <a:lnTo>
                    <a:pt x="43684" y="2511"/>
                  </a:lnTo>
                  <a:lnTo>
                    <a:pt x="66614" y="13175"/>
                  </a:lnTo>
                  <a:lnTo>
                    <a:pt x="70982" y="16014"/>
                  </a:lnTo>
                  <a:lnTo>
                    <a:pt x="88088" y="34723"/>
                  </a:lnTo>
                  <a:lnTo>
                    <a:pt x="91000" y="39017"/>
                  </a:lnTo>
                  <a:lnTo>
                    <a:pt x="93548" y="43494"/>
                  </a:lnTo>
                  <a:lnTo>
                    <a:pt x="95368" y="48262"/>
                  </a:lnTo>
                  <a:lnTo>
                    <a:pt x="97552" y="52994"/>
                  </a:lnTo>
                  <a:lnTo>
                    <a:pt x="99008" y="57871"/>
                  </a:lnTo>
                  <a:lnTo>
                    <a:pt x="100100" y="62894"/>
                  </a:lnTo>
                  <a:lnTo>
                    <a:pt x="100827" y="67917"/>
                  </a:lnTo>
                  <a:lnTo>
                    <a:pt x="101555" y="73013"/>
                  </a:lnTo>
                  <a:lnTo>
                    <a:pt x="101555" y="78145"/>
                  </a:lnTo>
                  <a:lnTo>
                    <a:pt x="101555" y="83277"/>
                  </a:lnTo>
                  <a:lnTo>
                    <a:pt x="95368" y="108027"/>
                  </a:lnTo>
                  <a:lnTo>
                    <a:pt x="93548" y="112795"/>
                  </a:lnTo>
                  <a:lnTo>
                    <a:pt x="91000" y="117272"/>
                  </a:lnTo>
                  <a:lnTo>
                    <a:pt x="88088" y="121567"/>
                  </a:lnTo>
                  <a:lnTo>
                    <a:pt x="85541" y="125825"/>
                  </a:lnTo>
                  <a:lnTo>
                    <a:pt x="66614" y="143114"/>
                  </a:lnTo>
                  <a:lnTo>
                    <a:pt x="62610" y="145953"/>
                  </a:lnTo>
                  <a:lnTo>
                    <a:pt x="57879" y="148355"/>
                  </a:lnTo>
                  <a:lnTo>
                    <a:pt x="53147" y="150321"/>
                  </a:lnTo>
                  <a:lnTo>
                    <a:pt x="48415" y="152286"/>
                  </a:lnTo>
                  <a:lnTo>
                    <a:pt x="43684" y="153778"/>
                  </a:lnTo>
                  <a:lnTo>
                    <a:pt x="38588" y="154761"/>
                  </a:lnTo>
                  <a:lnTo>
                    <a:pt x="33492" y="155780"/>
                  </a:lnTo>
                  <a:lnTo>
                    <a:pt x="28397" y="156290"/>
                  </a:lnTo>
                  <a:lnTo>
                    <a:pt x="23301" y="156290"/>
                  </a:lnTo>
                </a:path>
              </a:pathLst>
            </a:custGeom>
            <a:ln w="363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42390" y="5011940"/>
              <a:ext cx="192906" cy="19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" y="4669458"/>
              <a:ext cx="1270000" cy="464184"/>
            </a:xfrm>
            <a:custGeom>
              <a:avLst/>
              <a:gdLst/>
              <a:ahLst/>
              <a:cxnLst/>
              <a:rect l="l" t="t" r="r" b="b"/>
              <a:pathLst>
                <a:path w="1270000" h="464185">
                  <a:moveTo>
                    <a:pt x="0" y="427466"/>
                  </a:moveTo>
                  <a:lnTo>
                    <a:pt x="59097" y="463900"/>
                  </a:lnTo>
                </a:path>
                <a:path w="1270000" h="464185">
                  <a:moveTo>
                    <a:pt x="0" y="0"/>
                  </a:moveTo>
                  <a:lnTo>
                    <a:pt x="1269997" y="450692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2952902" y="3909536"/>
            <a:ext cx="1352847" cy="1632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-25998" y="4303722"/>
            <a:ext cx="932815" cy="241300"/>
            <a:chOff x="-25998" y="4303722"/>
            <a:chExt cx="932815" cy="241300"/>
          </a:xfrm>
        </p:grpSpPr>
        <p:sp>
          <p:nvSpPr>
            <p:cNvPr id="23" name="object 23"/>
            <p:cNvSpPr/>
            <p:nvPr/>
          </p:nvSpPr>
          <p:spPr>
            <a:xfrm>
              <a:off x="713841" y="4352057"/>
              <a:ext cx="192906" cy="1926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" y="4329722"/>
              <a:ext cx="809625" cy="119380"/>
            </a:xfrm>
            <a:custGeom>
              <a:avLst/>
              <a:gdLst/>
              <a:ahLst/>
              <a:cxnLst/>
              <a:rect l="l" t="t" r="r" b="b"/>
              <a:pathLst>
                <a:path w="809625" h="119379">
                  <a:moveTo>
                    <a:pt x="0" y="0"/>
                  </a:moveTo>
                  <a:lnTo>
                    <a:pt x="809095" y="118845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13841" y="4352057"/>
              <a:ext cx="192906" cy="19268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" y="4329722"/>
              <a:ext cx="809625" cy="119380"/>
            </a:xfrm>
            <a:custGeom>
              <a:avLst/>
              <a:gdLst/>
              <a:ahLst/>
              <a:cxnLst/>
              <a:rect l="l" t="t" r="r" b="b"/>
              <a:pathLst>
                <a:path w="809625" h="119379">
                  <a:moveTo>
                    <a:pt x="0" y="0"/>
                  </a:moveTo>
                  <a:lnTo>
                    <a:pt x="809095" y="118845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-25998" y="2987092"/>
            <a:ext cx="1306830" cy="635635"/>
            <a:chOff x="-25998" y="2987092"/>
            <a:chExt cx="1306830" cy="635635"/>
          </a:xfrm>
        </p:grpSpPr>
        <p:sp>
          <p:nvSpPr>
            <p:cNvPr id="28" name="object 28"/>
            <p:cNvSpPr/>
            <p:nvPr/>
          </p:nvSpPr>
          <p:spPr>
            <a:xfrm>
              <a:off x="1087526" y="3141870"/>
              <a:ext cx="192906" cy="1926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17297" y="2987092"/>
              <a:ext cx="192906" cy="19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" y="3083850"/>
              <a:ext cx="1211580" cy="512445"/>
            </a:xfrm>
            <a:custGeom>
              <a:avLst/>
              <a:gdLst/>
              <a:ahLst/>
              <a:cxnLst/>
              <a:rect l="l" t="t" r="r" b="b"/>
              <a:pathLst>
                <a:path w="1211580" h="512445">
                  <a:moveTo>
                    <a:pt x="0" y="512267"/>
                  </a:moveTo>
                  <a:lnTo>
                    <a:pt x="1211263" y="146120"/>
                  </a:lnTo>
                </a:path>
                <a:path w="1211580" h="512445">
                  <a:moveTo>
                    <a:pt x="412256" y="0"/>
                  </a:moveTo>
                  <a:lnTo>
                    <a:pt x="0" y="202746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87526" y="3141870"/>
              <a:ext cx="192906" cy="1926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7297" y="2987092"/>
              <a:ext cx="192906" cy="1926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" y="3083850"/>
              <a:ext cx="1211580" cy="512445"/>
            </a:xfrm>
            <a:custGeom>
              <a:avLst/>
              <a:gdLst/>
              <a:ahLst/>
              <a:cxnLst/>
              <a:rect l="l" t="t" r="r" b="b"/>
              <a:pathLst>
                <a:path w="1211580" h="512445">
                  <a:moveTo>
                    <a:pt x="0" y="512267"/>
                  </a:moveTo>
                  <a:lnTo>
                    <a:pt x="1211263" y="146120"/>
                  </a:lnTo>
                </a:path>
                <a:path w="1211580" h="512445">
                  <a:moveTo>
                    <a:pt x="412256" y="0"/>
                  </a:moveTo>
                  <a:lnTo>
                    <a:pt x="0" y="202746"/>
                  </a:lnTo>
                </a:path>
              </a:pathLst>
            </a:custGeom>
            <a:ln w="520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-17052" y="6276051"/>
            <a:ext cx="912494" cy="8578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450" spc="300">
                <a:latin typeface="Trebuchet MS"/>
                <a:cs typeface="Trebuchet MS"/>
              </a:rPr>
              <a:t>E</a:t>
            </a:r>
            <a:r>
              <a:rPr dirty="0" sz="5450" spc="409">
                <a:latin typeface="Trebuchet MS"/>
                <a:cs typeface="Trebuchet MS"/>
              </a:rPr>
              <a:t>D</a:t>
            </a:r>
            <a:endParaRPr sz="545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14157" y="6276051"/>
            <a:ext cx="1353820" cy="8578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450" spc="400">
                <a:latin typeface="Trebuchet MS"/>
                <a:cs typeface="Trebuchet MS"/>
              </a:rPr>
              <a:t>D</a:t>
            </a:r>
            <a:r>
              <a:rPr dirty="0" sz="5450" spc="300">
                <a:latin typeface="Trebuchet MS"/>
                <a:cs typeface="Trebuchet MS"/>
              </a:rPr>
              <a:t>E</a:t>
            </a:r>
            <a:r>
              <a:rPr dirty="0" sz="5450" spc="220">
                <a:latin typeface="Trebuchet MS"/>
                <a:cs typeface="Trebuchet MS"/>
              </a:rPr>
              <a:t>C</a:t>
            </a:r>
            <a:endParaRPr sz="545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548494" y="7467092"/>
            <a:ext cx="1754504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14963775"/>
          </a:xfrm>
          <a:custGeom>
            <a:avLst/>
            <a:gdLst/>
            <a:ahLst/>
            <a:cxnLst/>
            <a:rect l="l" t="t" r="r" b="b"/>
            <a:pathLst>
              <a:path w="11430000" h="14963775">
                <a:moveTo>
                  <a:pt x="0" y="0"/>
                </a:moveTo>
                <a:lnTo>
                  <a:pt x="11430000" y="0"/>
                </a:lnTo>
                <a:lnTo>
                  <a:pt x="11430000" y="14963759"/>
                </a:lnTo>
                <a:lnTo>
                  <a:pt x="0" y="14963759"/>
                </a:lnTo>
                <a:lnTo>
                  <a:pt x="0" y="0"/>
                </a:lnTo>
                <a:close/>
              </a:path>
            </a:pathLst>
          </a:custGeom>
          <a:solidFill>
            <a:srgbClr val="0C0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7950" y="430803"/>
            <a:ext cx="8559800" cy="179705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3810">
              <a:lnSpc>
                <a:spcPct val="109200"/>
              </a:lnSpc>
              <a:spcBef>
                <a:spcPts val="90"/>
              </a:spcBef>
            </a:pPr>
            <a:r>
              <a:rPr dirty="0" spc="80"/>
              <a:t>Mobility </a:t>
            </a:r>
            <a:r>
              <a:rPr dirty="0" spc="245"/>
              <a:t>of </a:t>
            </a:r>
            <a:r>
              <a:rPr dirty="0" spc="114"/>
              <a:t>Financial Markets:</a:t>
            </a:r>
            <a:r>
              <a:rPr dirty="0" spc="-620"/>
              <a:t> </a:t>
            </a:r>
            <a:r>
              <a:rPr dirty="0" spc="190"/>
              <a:t>The  </a:t>
            </a:r>
            <a:r>
              <a:rPr dirty="0" spc="85"/>
              <a:t>Revolution </a:t>
            </a:r>
            <a:r>
              <a:rPr dirty="0" spc="-45"/>
              <a:t>is </a:t>
            </a:r>
            <a:r>
              <a:rPr dirty="0" spc="80"/>
              <a:t>Here </a:t>
            </a:r>
            <a:r>
              <a:rPr dirty="0" spc="20"/>
              <a:t>for </a:t>
            </a:r>
            <a:r>
              <a:rPr dirty="0" spc="195"/>
              <a:t>trade</a:t>
            </a:r>
            <a:r>
              <a:rPr dirty="0" spc="-295"/>
              <a:t> </a:t>
            </a:r>
            <a:r>
              <a:rPr dirty="0" spc="55"/>
              <a:t>unions  </a:t>
            </a:r>
            <a:r>
              <a:rPr dirty="0" spc="210"/>
              <a:t>to</a:t>
            </a:r>
            <a:r>
              <a:rPr dirty="0" spc="15"/>
              <a:t> </a:t>
            </a:r>
            <a:r>
              <a:rPr dirty="0" spc="-35"/>
              <a:t>thrive,</a:t>
            </a:r>
            <a:r>
              <a:rPr dirty="0" spc="-10"/>
              <a:t> </a:t>
            </a:r>
            <a:r>
              <a:rPr dirty="0" spc="240"/>
              <a:t>such</a:t>
            </a:r>
            <a:r>
              <a:rPr dirty="0" spc="25"/>
              <a:t> </a:t>
            </a:r>
            <a:r>
              <a:rPr dirty="0" spc="355"/>
              <a:t>as</a:t>
            </a:r>
            <a:r>
              <a:rPr dirty="0" spc="-5"/>
              <a:t> </a:t>
            </a:r>
            <a:r>
              <a:rPr dirty="0" spc="229"/>
              <a:t>the</a:t>
            </a:r>
            <a:r>
              <a:rPr dirty="0" spc="-35"/>
              <a:t> </a:t>
            </a:r>
            <a:r>
              <a:rPr dirty="0" spc="50"/>
              <a:t>DTO.</a:t>
            </a:r>
          </a:p>
        </p:txBody>
      </p:sp>
      <p:sp>
        <p:nvSpPr>
          <p:cNvPr id="4" name="object 4"/>
          <p:cNvSpPr/>
          <p:nvPr/>
        </p:nvSpPr>
        <p:spPr>
          <a:xfrm>
            <a:off x="2047875" y="2552700"/>
            <a:ext cx="2914634" cy="29146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12325" y="5627052"/>
            <a:ext cx="4137025" cy="20802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55244">
              <a:lnSpc>
                <a:spcPct val="100000"/>
              </a:lnSpc>
              <a:spcBef>
                <a:spcPts val="90"/>
              </a:spcBef>
            </a:pPr>
            <a:r>
              <a:rPr dirty="0" sz="1800" spc="105" b="1">
                <a:solidFill>
                  <a:srgbClr val="FFFFFF"/>
                </a:solidFill>
                <a:latin typeface="Georgia"/>
                <a:cs typeface="Georgia"/>
              </a:rPr>
              <a:t>Easy</a:t>
            </a:r>
            <a:r>
              <a:rPr dirty="0" sz="1800" spc="-3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40" b="1">
                <a:solidFill>
                  <a:srgbClr val="FFFFFF"/>
                </a:solidFill>
                <a:latin typeface="Georgia"/>
                <a:cs typeface="Georgia"/>
              </a:rPr>
              <a:t>Access</a:t>
            </a:r>
            <a:endParaRPr sz="1800">
              <a:latin typeface="Georgia"/>
              <a:cs typeface="Georgia"/>
            </a:endParaRPr>
          </a:p>
          <a:p>
            <a:pPr algn="ctr" marL="12700" marR="5080" indent="6985">
              <a:lnSpc>
                <a:spcPct val="154000"/>
              </a:lnSpc>
              <a:spcBef>
                <a:spcPts val="1085"/>
              </a:spcBef>
            </a:pP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markets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now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accessible on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your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fingertips,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allowing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you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stay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updated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real- 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time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data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make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powerful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investments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from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anywhere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world.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Via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DTX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</a:t>
            </a:r>
            <a:r>
              <a:rPr dirty="0" sz="1400" spc="-1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gardening 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conducted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by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</a:t>
            </a:r>
            <a:r>
              <a:rPr dirty="0" sz="1400" spc="-10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DTO.</a:t>
            </a:r>
            <a:endParaRPr sz="14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67490" y="2552700"/>
            <a:ext cx="2914619" cy="2914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820324" y="5627052"/>
            <a:ext cx="4162425" cy="2404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1910">
              <a:lnSpc>
                <a:spcPct val="100000"/>
              </a:lnSpc>
              <a:spcBef>
                <a:spcPts val="90"/>
              </a:spcBef>
            </a:pP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Global</a:t>
            </a:r>
            <a:r>
              <a:rPr dirty="0" sz="1800" spc="-50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40" b="1">
                <a:solidFill>
                  <a:srgbClr val="FFFFFF"/>
                </a:solidFill>
                <a:latin typeface="Georgia"/>
                <a:cs typeface="Georgia"/>
              </a:rPr>
              <a:t>Reach</a:t>
            </a:r>
            <a:endParaRPr sz="1800">
              <a:latin typeface="Georgia"/>
              <a:cs typeface="Georgia"/>
            </a:endParaRPr>
          </a:p>
          <a:p>
            <a:pPr algn="ctr" marL="12700" marR="5080">
              <a:lnSpc>
                <a:spcPct val="153600"/>
              </a:lnSpc>
              <a:spcBef>
                <a:spcPts val="1090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Investing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has no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boundaries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mobility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markets.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any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corner of</a:t>
            </a:r>
            <a:r>
              <a:rPr dirty="0" sz="1400" spc="-28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world,  diversify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your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portfolio,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mitigate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risk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like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never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before.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help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private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union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there 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-10">
                <a:solidFill>
                  <a:srgbClr val="D9E1FF"/>
                </a:solidFill>
                <a:latin typeface="Arimo"/>
                <a:cs typeface="Arimo"/>
              </a:rPr>
              <a:t>little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no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risks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other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degree of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risks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we</a:t>
            </a:r>
            <a:r>
              <a:rPr dirty="0" sz="1400" spc="-14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want 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use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volatility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trades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</a:t>
            </a:r>
            <a:r>
              <a:rPr dirty="0" sz="1400" spc="-5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market.</a:t>
            </a:r>
            <a:endParaRPr sz="14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47875" y="8277240"/>
            <a:ext cx="2914634" cy="29146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375863" y="11351577"/>
            <a:ext cx="4237990" cy="27374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7305">
              <a:lnSpc>
                <a:spcPct val="100000"/>
              </a:lnSpc>
              <a:spcBef>
                <a:spcPts val="90"/>
              </a:spcBef>
            </a:pPr>
            <a:r>
              <a:rPr dirty="0" sz="1800" spc="70" b="1">
                <a:solidFill>
                  <a:srgbClr val="FFFFFF"/>
                </a:solidFill>
                <a:latin typeface="Georgia"/>
                <a:cs typeface="Georgia"/>
              </a:rPr>
              <a:t>Smart</a:t>
            </a:r>
            <a:r>
              <a:rPr dirty="0" sz="1800" spc="-8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40" b="1">
                <a:solidFill>
                  <a:srgbClr val="FFFFFF"/>
                </a:solidFill>
                <a:latin typeface="Georgia"/>
                <a:cs typeface="Georgia"/>
              </a:rPr>
              <a:t>Decisions</a:t>
            </a:r>
            <a:endParaRPr sz="1800">
              <a:latin typeface="Georgia"/>
              <a:cs typeface="Georgia"/>
            </a:endParaRPr>
          </a:p>
          <a:p>
            <a:pPr algn="ctr" marL="12065" marR="5080" indent="26034">
              <a:lnSpc>
                <a:spcPct val="154000"/>
              </a:lnSpc>
              <a:spcBef>
                <a:spcPts val="1085"/>
              </a:spcBef>
            </a:pP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Make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crucial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 decisions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based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on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real- 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time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insights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data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alerts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provide precise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knowledge,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eliminating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guesswork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from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investing. Everything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will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move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intended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creation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investments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across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world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every sector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world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economy and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our</a:t>
            </a:r>
            <a:r>
              <a:rPr dirty="0" sz="1400" spc="-13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global 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economy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all</a:t>
            </a:r>
            <a:r>
              <a:rPr dirty="0" sz="1400" spc="-1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digital.</a:t>
            </a:r>
            <a:endParaRPr sz="140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7490" y="8277240"/>
            <a:ext cx="2914619" cy="29146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825086" y="11351577"/>
            <a:ext cx="4152900" cy="30613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42545">
              <a:lnSpc>
                <a:spcPct val="100000"/>
              </a:lnSpc>
              <a:spcBef>
                <a:spcPts val="90"/>
              </a:spcBef>
            </a:pPr>
            <a:r>
              <a:rPr dirty="0" sz="1800" spc="-5" b="1">
                <a:solidFill>
                  <a:srgbClr val="FFFFFF"/>
                </a:solidFill>
                <a:latin typeface="Georgia"/>
                <a:cs typeface="Georgia"/>
              </a:rPr>
              <a:t>Diversify</a:t>
            </a:r>
            <a:r>
              <a:rPr dirty="0" sz="1800" spc="-3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Georgia"/>
                <a:cs typeface="Georgia"/>
              </a:rPr>
              <a:t>Portfolio</a:t>
            </a:r>
            <a:endParaRPr sz="1800">
              <a:latin typeface="Georgia"/>
              <a:cs typeface="Georgia"/>
            </a:endParaRPr>
          </a:p>
          <a:p>
            <a:pPr algn="ctr" marL="12700" marR="5080">
              <a:lnSpc>
                <a:spcPct val="153700"/>
              </a:lnSpc>
              <a:spcBef>
                <a:spcPts val="1090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Grow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your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investments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multiple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asset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classes,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including equities,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bonds, and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cryptocurrencies. A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diversified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portfolio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balances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risk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returns 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healthy financial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future.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An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entire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union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constantly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creating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new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driving the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future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towards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new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era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equities, crypto</a:t>
            </a:r>
            <a:r>
              <a:rPr dirty="0" sz="1400" spc="-204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bonds,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assets, on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margin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or leveraged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through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DTO.</a:t>
            </a:r>
            <a:endParaRPr sz="1400">
              <a:latin typeface="Arimo"/>
              <a:cs typeface="Arim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48494" y="14428723"/>
            <a:ext cx="1754504" cy="41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11210925"/>
          </a:xfrm>
          <a:custGeom>
            <a:avLst/>
            <a:gdLst/>
            <a:ahLst/>
            <a:cxnLst/>
            <a:rect l="l" t="t" r="r" b="b"/>
            <a:pathLst>
              <a:path w="11430000" h="11210925">
                <a:moveTo>
                  <a:pt x="0" y="0"/>
                </a:moveTo>
                <a:lnTo>
                  <a:pt x="11430000" y="0"/>
                </a:lnTo>
                <a:lnTo>
                  <a:pt x="11430000" y="11210910"/>
                </a:lnTo>
                <a:lnTo>
                  <a:pt x="0" y="11210910"/>
                </a:lnTo>
                <a:lnTo>
                  <a:pt x="0" y="0"/>
                </a:lnTo>
                <a:close/>
              </a:path>
            </a:pathLst>
          </a:custGeom>
          <a:solidFill>
            <a:srgbClr val="0C0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2065020" marR="5080" indent="-2052955">
              <a:lnSpc>
                <a:spcPct val="109200"/>
              </a:lnSpc>
              <a:spcBef>
                <a:spcPts val="90"/>
              </a:spcBef>
            </a:pPr>
            <a:r>
              <a:rPr dirty="0" spc="365">
                <a:latin typeface="Trebuchet MS"/>
                <a:cs typeface="Trebuchet MS"/>
              </a:rPr>
              <a:t>Crafting</a:t>
            </a:r>
            <a:r>
              <a:rPr dirty="0" spc="-190">
                <a:latin typeface="Trebuchet MS"/>
                <a:cs typeface="Trebuchet MS"/>
              </a:rPr>
              <a:t> </a:t>
            </a:r>
            <a:r>
              <a:rPr dirty="0" spc="560">
                <a:latin typeface="Trebuchet MS"/>
                <a:cs typeface="Trebuchet MS"/>
              </a:rPr>
              <a:t>an</a:t>
            </a:r>
            <a:r>
              <a:rPr dirty="0" spc="-190">
                <a:latin typeface="Trebuchet MS"/>
                <a:cs typeface="Trebuchet MS"/>
              </a:rPr>
              <a:t> </a:t>
            </a:r>
            <a:r>
              <a:rPr dirty="0" spc="525">
                <a:latin typeface="Trebuchet MS"/>
                <a:cs typeface="Trebuchet MS"/>
              </a:rPr>
              <a:t>Open</a:t>
            </a:r>
            <a:r>
              <a:rPr dirty="0" spc="-185">
                <a:latin typeface="Trebuchet MS"/>
                <a:cs typeface="Trebuchet MS"/>
              </a:rPr>
              <a:t> </a:t>
            </a:r>
            <a:r>
              <a:rPr dirty="0" spc="570">
                <a:latin typeface="Trebuchet MS"/>
                <a:cs typeface="Trebuchet MS"/>
              </a:rPr>
              <a:t>and</a:t>
            </a:r>
            <a:r>
              <a:rPr dirty="0" spc="-155">
                <a:latin typeface="Trebuchet MS"/>
                <a:cs typeface="Trebuchet MS"/>
              </a:rPr>
              <a:t> </a:t>
            </a:r>
            <a:r>
              <a:rPr dirty="0" spc="409">
                <a:latin typeface="Trebuchet MS"/>
                <a:cs typeface="Trebuchet MS"/>
              </a:rPr>
              <a:t>Accessible  </a:t>
            </a:r>
            <a:r>
              <a:rPr dirty="0" spc="350">
                <a:latin typeface="Trebuchet MS"/>
                <a:cs typeface="Trebuchet MS"/>
              </a:rPr>
              <a:t>Financial</a:t>
            </a:r>
            <a:r>
              <a:rPr dirty="0" spc="-175">
                <a:latin typeface="Trebuchet MS"/>
                <a:cs typeface="Trebuchet MS"/>
              </a:rPr>
              <a:t> </a:t>
            </a:r>
            <a:r>
              <a:rPr dirty="0" spc="459">
                <a:latin typeface="Trebuchet MS"/>
                <a:cs typeface="Trebuchet MS"/>
              </a:rPr>
              <a:t>Market</a:t>
            </a:r>
          </a:p>
        </p:txBody>
      </p:sp>
      <p:sp>
        <p:nvSpPr>
          <p:cNvPr id="4" name="object 4"/>
          <p:cNvSpPr/>
          <p:nvPr/>
        </p:nvSpPr>
        <p:spPr>
          <a:xfrm>
            <a:off x="1390650" y="1962150"/>
            <a:ext cx="4229100" cy="4114800"/>
          </a:xfrm>
          <a:custGeom>
            <a:avLst/>
            <a:gdLst/>
            <a:ahLst/>
            <a:cxnLst/>
            <a:rect l="l" t="t" r="r" b="b"/>
            <a:pathLst>
              <a:path w="4229100" h="4114800">
                <a:moveTo>
                  <a:pt x="4189599" y="4114800"/>
                </a:moveTo>
                <a:lnTo>
                  <a:pt x="39500" y="4114800"/>
                </a:lnTo>
                <a:lnTo>
                  <a:pt x="33689" y="4113647"/>
                </a:lnTo>
                <a:lnTo>
                  <a:pt x="1152" y="4081110"/>
                </a:lnTo>
                <a:lnTo>
                  <a:pt x="0" y="4075299"/>
                </a:lnTo>
                <a:lnTo>
                  <a:pt x="0" y="39500"/>
                </a:lnTo>
                <a:lnTo>
                  <a:pt x="22536" y="5781"/>
                </a:lnTo>
                <a:lnTo>
                  <a:pt x="39500" y="0"/>
                </a:lnTo>
                <a:lnTo>
                  <a:pt x="4189599" y="0"/>
                </a:lnTo>
                <a:lnTo>
                  <a:pt x="4223318" y="22536"/>
                </a:lnTo>
                <a:lnTo>
                  <a:pt x="4229100" y="39500"/>
                </a:lnTo>
                <a:lnTo>
                  <a:pt x="4229100" y="4075299"/>
                </a:lnTo>
                <a:lnTo>
                  <a:pt x="4206563" y="4109018"/>
                </a:lnTo>
                <a:lnTo>
                  <a:pt x="4195410" y="4113647"/>
                </a:lnTo>
                <a:close/>
              </a:path>
            </a:pathLst>
          </a:custGeom>
          <a:solidFill>
            <a:srgbClr val="1715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58029" y="2121852"/>
            <a:ext cx="3813175" cy="2404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200" b="1">
                <a:solidFill>
                  <a:srgbClr val="FFFFFF"/>
                </a:solidFill>
                <a:latin typeface="Trebuchet MS"/>
                <a:cs typeface="Trebuchet MS"/>
              </a:rPr>
              <a:t>Democratized</a:t>
            </a:r>
            <a:r>
              <a:rPr dirty="0" sz="18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70" b="1">
                <a:solidFill>
                  <a:srgbClr val="FFFFFF"/>
                </a:solidFill>
                <a:latin typeface="Trebuchet MS"/>
                <a:cs typeface="Trebuchet MS"/>
              </a:rPr>
              <a:t>Investments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53600"/>
              </a:lnSpc>
              <a:spcBef>
                <a:spcPts val="1090"/>
              </a:spcBef>
            </a:pP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By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introducing 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exchanges 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based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on blockchain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technology,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we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make</a:t>
            </a:r>
            <a:r>
              <a:rPr dirty="0" sz="1400" spc="-14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accessible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every investor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member-broker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member-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partner through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their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DCMs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DTBO-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FMIs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Trade</a:t>
            </a:r>
            <a:r>
              <a:rPr dirty="0" sz="1400" spc="-4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Organization.</a:t>
            </a:r>
            <a:endParaRPr sz="1400">
              <a:latin typeface="Arimo"/>
              <a:cs typeface="Arim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10250" y="1962150"/>
            <a:ext cx="4229100" cy="4114800"/>
          </a:xfrm>
          <a:custGeom>
            <a:avLst/>
            <a:gdLst/>
            <a:ahLst/>
            <a:cxnLst/>
            <a:rect l="l" t="t" r="r" b="b"/>
            <a:pathLst>
              <a:path w="4229100" h="4114800">
                <a:moveTo>
                  <a:pt x="4189571" y="4114800"/>
                </a:moveTo>
                <a:lnTo>
                  <a:pt x="39500" y="4114800"/>
                </a:lnTo>
                <a:lnTo>
                  <a:pt x="33689" y="4113647"/>
                </a:lnTo>
                <a:lnTo>
                  <a:pt x="1152" y="4081110"/>
                </a:lnTo>
                <a:lnTo>
                  <a:pt x="0" y="4075299"/>
                </a:lnTo>
                <a:lnTo>
                  <a:pt x="0" y="39500"/>
                </a:lnTo>
                <a:lnTo>
                  <a:pt x="22536" y="5781"/>
                </a:lnTo>
                <a:lnTo>
                  <a:pt x="39500" y="0"/>
                </a:lnTo>
                <a:lnTo>
                  <a:pt x="4189571" y="0"/>
                </a:lnTo>
                <a:lnTo>
                  <a:pt x="4223289" y="22536"/>
                </a:lnTo>
                <a:lnTo>
                  <a:pt x="4229100" y="39500"/>
                </a:lnTo>
                <a:lnTo>
                  <a:pt x="4229100" y="4075299"/>
                </a:lnTo>
                <a:lnTo>
                  <a:pt x="4206525" y="4109018"/>
                </a:lnTo>
                <a:lnTo>
                  <a:pt x="4195381" y="4113647"/>
                </a:lnTo>
                <a:close/>
              </a:path>
            </a:pathLst>
          </a:custGeom>
          <a:solidFill>
            <a:srgbClr val="1715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75553" y="2121852"/>
            <a:ext cx="3876675" cy="3718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175" b="1">
                <a:solidFill>
                  <a:srgbClr val="FFFFFF"/>
                </a:solidFill>
                <a:latin typeface="Trebuchet MS"/>
                <a:cs typeface="Trebuchet MS"/>
              </a:rPr>
              <a:t>Transparency</a:t>
            </a:r>
            <a:r>
              <a:rPr dirty="0" sz="1800" spc="-11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0" b="1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18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 b="1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r>
              <a:rPr dirty="0" sz="1800" spc="-13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 b="1">
                <a:solidFill>
                  <a:srgbClr val="FFFFFF"/>
                </a:solidFill>
                <a:latin typeface="Trebuchet MS"/>
                <a:cs typeface="Trebuchet MS"/>
              </a:rPr>
              <a:t>Levels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53800"/>
              </a:lnSpc>
              <a:spcBef>
                <a:spcPts val="1085"/>
              </a:spcBef>
            </a:pP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The blockchain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operates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on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decentralized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ledger,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creating 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transparent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tamper-proof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environment.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This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allows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every investor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have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an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equal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opportunity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view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all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trades, 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everyone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can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be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part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-10">
                <a:solidFill>
                  <a:srgbClr val="D9E1FF"/>
                </a:solidFill>
                <a:latin typeface="Arimo"/>
                <a:cs typeface="Arimo"/>
              </a:rPr>
              <a:t>it.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Cross-trade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negotiations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crucial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domestic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involvement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international scalability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DTXs as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they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all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under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purview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Trade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Organization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-5">
                <a:solidFill>
                  <a:srgbClr val="D9E1FF"/>
                </a:solidFill>
                <a:latin typeface="Arimo"/>
                <a:cs typeface="Arimo"/>
              </a:rPr>
              <a:t>its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members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regardless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their</a:t>
            </a:r>
            <a:r>
              <a:rPr dirty="0" sz="1400" spc="-12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status.</a:t>
            </a:r>
            <a:endParaRPr sz="1400">
              <a:latin typeface="Arimo"/>
              <a:cs typeface="Arim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0650" y="6257925"/>
            <a:ext cx="4229100" cy="4448175"/>
          </a:xfrm>
          <a:custGeom>
            <a:avLst/>
            <a:gdLst/>
            <a:ahLst/>
            <a:cxnLst/>
            <a:rect l="l" t="t" r="r" b="b"/>
            <a:pathLst>
              <a:path w="4229100" h="4448175">
                <a:moveTo>
                  <a:pt x="4189599" y="4448175"/>
                </a:moveTo>
                <a:lnTo>
                  <a:pt x="39500" y="4448175"/>
                </a:lnTo>
                <a:lnTo>
                  <a:pt x="33689" y="4447032"/>
                </a:lnTo>
                <a:lnTo>
                  <a:pt x="1152" y="4414456"/>
                </a:lnTo>
                <a:lnTo>
                  <a:pt x="0" y="4408646"/>
                </a:lnTo>
                <a:lnTo>
                  <a:pt x="0" y="39500"/>
                </a:lnTo>
                <a:lnTo>
                  <a:pt x="22536" y="5781"/>
                </a:lnTo>
                <a:lnTo>
                  <a:pt x="39500" y="0"/>
                </a:lnTo>
                <a:lnTo>
                  <a:pt x="4189599" y="0"/>
                </a:lnTo>
                <a:lnTo>
                  <a:pt x="4223318" y="22536"/>
                </a:lnTo>
                <a:lnTo>
                  <a:pt x="4229100" y="39500"/>
                </a:lnTo>
                <a:lnTo>
                  <a:pt x="4229100" y="4408646"/>
                </a:lnTo>
                <a:lnTo>
                  <a:pt x="4206563" y="4442364"/>
                </a:lnTo>
                <a:lnTo>
                  <a:pt x="4195410" y="4447032"/>
                </a:lnTo>
                <a:close/>
              </a:path>
            </a:pathLst>
          </a:custGeom>
          <a:solidFill>
            <a:srgbClr val="1715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58029" y="6427153"/>
            <a:ext cx="3879850" cy="33851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175" b="1">
                <a:solidFill>
                  <a:srgbClr val="FFFFFF"/>
                </a:solidFill>
                <a:latin typeface="Trebuchet MS"/>
                <a:cs typeface="Trebuchet MS"/>
              </a:rPr>
              <a:t>Lower </a:t>
            </a:r>
            <a:r>
              <a:rPr dirty="0" sz="1800" spc="245" b="1">
                <a:solidFill>
                  <a:srgbClr val="FFFFFF"/>
                </a:solidFill>
                <a:latin typeface="Trebuchet MS"/>
                <a:cs typeface="Trebuchet MS"/>
              </a:rPr>
              <a:t>Cost</a:t>
            </a:r>
            <a:r>
              <a:rPr dirty="0" sz="1800" spc="-37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5" b="1">
                <a:solidFill>
                  <a:srgbClr val="FFFFFF"/>
                </a:solidFill>
                <a:latin typeface="Trebuchet MS"/>
                <a:cs typeface="Trebuchet MS"/>
              </a:rPr>
              <a:t>Structure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53500"/>
              </a:lnSpc>
              <a:spcBef>
                <a:spcPts val="1090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A 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has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low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cost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structure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compared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centralized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exchanges.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This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provides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investors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chance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participate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without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incurring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high  transaction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costs.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Chief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Executive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Chairman  </a:t>
            </a:r>
            <a:r>
              <a:rPr dirty="0" sz="1400" spc="-20">
                <a:solidFill>
                  <a:srgbClr val="D9E1FF"/>
                </a:solidFill>
                <a:latin typeface="Arimo"/>
                <a:cs typeface="Arimo"/>
              </a:rPr>
              <a:t>Mr.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Jonathan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B.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Samuel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has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programed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matrix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will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cover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costs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allocation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basis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points himself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via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programming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codeblocks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</a:t>
            </a:r>
            <a:r>
              <a:rPr dirty="0" sz="1400" spc="-2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python.</a:t>
            </a:r>
            <a:endParaRPr sz="140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10250" y="6257925"/>
            <a:ext cx="4229100" cy="4448175"/>
          </a:xfrm>
          <a:custGeom>
            <a:avLst/>
            <a:gdLst/>
            <a:ahLst/>
            <a:cxnLst/>
            <a:rect l="l" t="t" r="r" b="b"/>
            <a:pathLst>
              <a:path w="4229100" h="4448175">
                <a:moveTo>
                  <a:pt x="4189571" y="4448175"/>
                </a:moveTo>
                <a:lnTo>
                  <a:pt x="39500" y="4448175"/>
                </a:lnTo>
                <a:lnTo>
                  <a:pt x="33689" y="4447032"/>
                </a:lnTo>
                <a:lnTo>
                  <a:pt x="1152" y="4414456"/>
                </a:lnTo>
                <a:lnTo>
                  <a:pt x="0" y="4408646"/>
                </a:lnTo>
                <a:lnTo>
                  <a:pt x="0" y="39500"/>
                </a:lnTo>
                <a:lnTo>
                  <a:pt x="22536" y="5781"/>
                </a:lnTo>
                <a:lnTo>
                  <a:pt x="39500" y="0"/>
                </a:lnTo>
                <a:lnTo>
                  <a:pt x="4189571" y="0"/>
                </a:lnTo>
                <a:lnTo>
                  <a:pt x="4223289" y="22536"/>
                </a:lnTo>
                <a:lnTo>
                  <a:pt x="4229100" y="39500"/>
                </a:lnTo>
                <a:lnTo>
                  <a:pt x="4229100" y="4408646"/>
                </a:lnTo>
                <a:lnTo>
                  <a:pt x="4206525" y="4442364"/>
                </a:lnTo>
                <a:lnTo>
                  <a:pt x="4195381" y="4447032"/>
                </a:lnTo>
                <a:close/>
              </a:path>
            </a:pathLst>
          </a:custGeom>
          <a:solidFill>
            <a:srgbClr val="1715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75553" y="6427153"/>
            <a:ext cx="3734435" cy="4042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135" b="1">
                <a:solidFill>
                  <a:srgbClr val="FFFFFF"/>
                </a:solidFill>
                <a:latin typeface="Trebuchet MS"/>
                <a:cs typeface="Trebuchet MS"/>
              </a:rPr>
              <a:t>Trustworthy</a:t>
            </a:r>
            <a:r>
              <a:rPr dirty="0" sz="18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85" b="1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53600"/>
              </a:lnSpc>
              <a:spcBef>
                <a:spcPts val="1090"/>
              </a:spcBef>
            </a:pP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exchange,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all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trades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partner-to-partner,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which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eliminates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counterparty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risks,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making </a:t>
            </a:r>
            <a:r>
              <a:rPr dirty="0" sz="1400" spc="-5">
                <a:solidFill>
                  <a:srgbClr val="D9E1FF"/>
                </a:solidFill>
                <a:latin typeface="Arimo"/>
                <a:cs typeface="Arimo"/>
              </a:rPr>
              <a:t>it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trustworthy  platform for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investors.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All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investors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then  able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see how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they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going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</a:t>
            </a:r>
            <a:r>
              <a:rPr dirty="0" sz="1400" spc="-1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long- 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term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short-term 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markets that they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entering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exiting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how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they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will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beginning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their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journey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member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Trade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Organization  through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each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country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Digital Trade 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Exchanges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[DTX].</a:t>
            </a:r>
            <a:endParaRPr sz="1400">
              <a:latin typeface="Arimo"/>
              <a:cs typeface="Arim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48494" y="10667492"/>
            <a:ext cx="1754504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7858125"/>
          </a:xfrm>
          <a:custGeom>
            <a:avLst/>
            <a:gdLst/>
            <a:ahLst/>
            <a:cxnLst/>
            <a:rect l="l" t="t" r="r" b="b"/>
            <a:pathLst>
              <a:path w="11430000" h="7858125">
                <a:moveTo>
                  <a:pt x="0" y="0"/>
                </a:moveTo>
                <a:lnTo>
                  <a:pt x="11430000" y="0"/>
                </a:lnTo>
                <a:lnTo>
                  <a:pt x="11430000" y="7858110"/>
                </a:lnTo>
                <a:lnTo>
                  <a:pt x="0" y="7858110"/>
                </a:lnTo>
                <a:lnTo>
                  <a:pt x="0" y="0"/>
                </a:lnTo>
                <a:close/>
              </a:path>
            </a:pathLst>
          </a:custGeom>
          <a:solidFill>
            <a:srgbClr val="0C0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855344" marR="5080" indent="-628650">
              <a:lnSpc>
                <a:spcPct val="109200"/>
              </a:lnSpc>
              <a:spcBef>
                <a:spcPts val="90"/>
              </a:spcBef>
            </a:pPr>
            <a:r>
              <a:rPr dirty="0" spc="130"/>
              <a:t>Blockchain: </a:t>
            </a:r>
            <a:r>
              <a:rPr dirty="0" spc="40"/>
              <a:t>Propelling </a:t>
            </a:r>
            <a:r>
              <a:rPr dirty="0" spc="229"/>
              <a:t>the</a:t>
            </a:r>
            <a:r>
              <a:rPr dirty="0" spc="-290"/>
              <a:t> </a:t>
            </a:r>
            <a:r>
              <a:rPr dirty="0" spc="225"/>
              <a:t>Next  </a:t>
            </a:r>
            <a:r>
              <a:rPr dirty="0" spc="145"/>
              <a:t>Generation </a:t>
            </a:r>
            <a:r>
              <a:rPr dirty="0" spc="245"/>
              <a:t>of</a:t>
            </a:r>
            <a:r>
              <a:rPr dirty="0" spc="-210"/>
              <a:t> </a:t>
            </a:r>
            <a:r>
              <a:rPr dirty="0" spc="150"/>
              <a:t>Investments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354184" y="7314692"/>
            <a:ext cx="9949180" cy="419100"/>
            <a:chOff x="1354184" y="7314692"/>
            <a:chExt cx="9949180" cy="419100"/>
          </a:xfrm>
        </p:grpSpPr>
        <p:sp>
          <p:nvSpPr>
            <p:cNvPr id="5" name="object 5"/>
            <p:cNvSpPr/>
            <p:nvPr/>
          </p:nvSpPr>
          <p:spPr>
            <a:xfrm>
              <a:off x="1354184" y="7376296"/>
              <a:ext cx="8626475" cy="24765"/>
            </a:xfrm>
            <a:custGeom>
              <a:avLst/>
              <a:gdLst/>
              <a:ahLst/>
              <a:cxnLst/>
              <a:rect l="l" t="t" r="r" b="b"/>
              <a:pathLst>
                <a:path w="8626475" h="24765">
                  <a:moveTo>
                    <a:pt x="8618486" y="5579"/>
                  </a:moveTo>
                  <a:lnTo>
                    <a:pt x="8604699" y="5579"/>
                  </a:lnTo>
                  <a:lnTo>
                    <a:pt x="8609179" y="3720"/>
                  </a:lnTo>
                  <a:lnTo>
                    <a:pt x="8612909" y="0"/>
                  </a:lnTo>
                  <a:lnTo>
                    <a:pt x="8618486" y="5579"/>
                  </a:lnTo>
                  <a:close/>
                </a:path>
                <a:path w="8626475" h="24765">
                  <a:moveTo>
                    <a:pt x="8599431" y="24628"/>
                  </a:moveTo>
                  <a:lnTo>
                    <a:pt x="26935" y="24628"/>
                  </a:lnTo>
                  <a:lnTo>
                    <a:pt x="19339" y="23932"/>
                  </a:lnTo>
                  <a:lnTo>
                    <a:pt x="12315" y="21840"/>
                  </a:lnTo>
                  <a:lnTo>
                    <a:pt x="5868" y="18353"/>
                  </a:lnTo>
                  <a:lnTo>
                    <a:pt x="0" y="13470"/>
                  </a:lnTo>
                  <a:lnTo>
                    <a:pt x="13470" y="0"/>
                  </a:lnTo>
                  <a:lnTo>
                    <a:pt x="17190" y="3720"/>
                  </a:lnTo>
                  <a:lnTo>
                    <a:pt x="21680" y="5579"/>
                  </a:lnTo>
                  <a:lnTo>
                    <a:pt x="8618486" y="5579"/>
                  </a:lnTo>
                  <a:lnTo>
                    <a:pt x="8626370" y="13470"/>
                  </a:lnTo>
                  <a:lnTo>
                    <a:pt x="8620505" y="18353"/>
                  </a:lnTo>
                  <a:lnTo>
                    <a:pt x="8614064" y="21840"/>
                  </a:lnTo>
                  <a:lnTo>
                    <a:pt x="8607039" y="23932"/>
                  </a:lnTo>
                  <a:lnTo>
                    <a:pt x="8599431" y="24628"/>
                  </a:lnTo>
                  <a:close/>
                </a:path>
              </a:pathLst>
            </a:custGeom>
            <a:solidFill>
              <a:srgbClr val="8061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548494" y="7314692"/>
              <a:ext cx="1754504" cy="4191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34204" y="2005717"/>
          <a:ext cx="8705215" cy="5397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67530"/>
                <a:gridCol w="4262755"/>
                <a:gridCol w="57784"/>
              </a:tblGrid>
              <a:tr h="60007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Feature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27000">
                    <a:lnL w="38100">
                      <a:solidFill>
                        <a:srgbClr val="8061FF"/>
                      </a:solidFill>
                      <a:prstDash val="solid"/>
                    </a:lnL>
                    <a:lnT w="28575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 marL="1816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Benefits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27000">
                    <a:lnR w="38100">
                      <a:solidFill>
                        <a:srgbClr val="8061FF"/>
                      </a:solidFill>
                      <a:prstDash val="solid"/>
                    </a:lnR>
                    <a:lnT w="28575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8061FF"/>
                      </a:solidFill>
                      <a:prstDash val="solid"/>
                    </a:lnL>
                    <a:solidFill>
                      <a:srgbClr val="0C0933"/>
                    </a:solidFill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Immutability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46050">
                    <a:lnL w="19050">
                      <a:solidFill>
                        <a:srgbClr val="8061FF"/>
                      </a:solidFill>
                      <a:prstDash val="solid"/>
                    </a:lnL>
                    <a:lnR w="12700">
                      <a:solidFill>
                        <a:srgbClr val="0C0933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171541"/>
                    </a:solidFill>
                  </a:tcPr>
                </a:tc>
                <a:tc>
                  <a:txBody>
                    <a:bodyPr/>
                    <a:lstStyle/>
                    <a:p>
                      <a:pPr marL="181610" marR="449580">
                        <a:lnSpc>
                          <a:spcPct val="154000"/>
                        </a:lnSpc>
                        <a:spcBef>
                          <a:spcPts val="240"/>
                        </a:spcBef>
                      </a:pP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tamper-proof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transparent</a:t>
                      </a:r>
                      <a:r>
                        <a:rPr dirty="0" sz="1400" spc="-17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environment 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eliminates the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need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intermediaries,  streamlining the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investment</a:t>
                      </a:r>
                      <a:r>
                        <a:rPr dirty="0" sz="1400" spc="-5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process.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0C0933"/>
                      </a:solidFill>
                      <a:prstDash val="solid"/>
                    </a:lnL>
                    <a:lnR w="19050">
                      <a:solidFill>
                        <a:srgbClr val="8061FF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17154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8061FF"/>
                      </a:solidFill>
                      <a:prstDash val="solid"/>
                    </a:lnL>
                    <a:solidFill>
                      <a:srgbClr val="171541"/>
                    </a:solidFill>
                  </a:tcPr>
                </a:tc>
              </a:tr>
              <a:tr h="942975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Security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46050">
                    <a:lnL w="19050">
                      <a:solidFill>
                        <a:srgbClr val="8061FF"/>
                      </a:solidFill>
                      <a:prstDash val="solid"/>
                    </a:lnL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 marL="181610" marR="180975">
                        <a:lnSpc>
                          <a:spcPct val="156200"/>
                        </a:lnSpc>
                        <a:spcBef>
                          <a:spcPts val="204"/>
                        </a:spcBef>
                      </a:pP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 decentralized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ledger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ensures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400" spc="-2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network  </a:t>
                      </a:r>
                      <a:r>
                        <a:rPr dirty="0" sz="140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secure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eliminates the </a:t>
                      </a:r>
                      <a:r>
                        <a:rPr dirty="0" sz="1400" spc="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risk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of</a:t>
                      </a:r>
                      <a:r>
                        <a:rPr dirty="0" sz="1400" spc="-8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fraud.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26034">
                    <a:lnR w="19050">
                      <a:solidFill>
                        <a:srgbClr val="8061FF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8061FF"/>
                      </a:solidFill>
                      <a:prstDash val="solid"/>
                    </a:lnL>
                    <a:solidFill>
                      <a:srgbClr val="0C0933"/>
                    </a:solidFill>
                  </a:tcPr>
                </a:tc>
              </a:tr>
              <a:tr h="1276350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Speed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55575">
                    <a:lnL w="19050">
                      <a:solidFill>
                        <a:srgbClr val="8061FF"/>
                      </a:solidFill>
                      <a:prstDash val="solid"/>
                    </a:lnL>
                    <a:lnR w="12700">
                      <a:solidFill>
                        <a:srgbClr val="0C0933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171541"/>
                    </a:solidFill>
                  </a:tcPr>
                </a:tc>
                <a:tc>
                  <a:txBody>
                    <a:bodyPr/>
                    <a:lstStyle/>
                    <a:p>
                      <a:pPr marL="181610" marR="513715">
                        <a:lnSpc>
                          <a:spcPct val="154000"/>
                        </a:lnSpc>
                        <a:spcBef>
                          <a:spcPts val="315"/>
                        </a:spcBef>
                      </a:pP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partner-to-partner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network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allows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trade 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settlement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times </a:t>
                      </a:r>
                      <a:r>
                        <a:rPr dirty="0" sz="140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to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be </a:t>
                      </a:r>
                      <a:r>
                        <a:rPr dirty="0" sz="140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faster,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eliminating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the 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need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for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central</a:t>
                      </a:r>
                      <a:r>
                        <a:rPr dirty="0" sz="1400" spc="-1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1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intermediary.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40005">
                    <a:lnL w="12700">
                      <a:solidFill>
                        <a:srgbClr val="0C0933"/>
                      </a:solidFill>
                      <a:prstDash val="solid"/>
                    </a:lnL>
                    <a:lnR w="19050">
                      <a:solidFill>
                        <a:srgbClr val="8061FF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lnB w="19050">
                      <a:solidFill>
                        <a:srgbClr val="8061FF"/>
                      </a:solidFill>
                      <a:prstDash val="solid"/>
                    </a:lnB>
                    <a:solidFill>
                      <a:srgbClr val="17154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9050">
                      <a:solidFill>
                        <a:srgbClr val="8061FF"/>
                      </a:solidFill>
                      <a:prstDash val="solid"/>
                    </a:lnL>
                    <a:solidFill>
                      <a:srgbClr val="171541"/>
                    </a:solidFill>
                  </a:tcPr>
                </a:tc>
              </a:tr>
              <a:tr h="1275148"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Global</a:t>
                      </a:r>
                      <a:r>
                        <a:rPr dirty="0" sz="1400" spc="-4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Reach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155575">
                    <a:lnL w="28575">
                      <a:solidFill>
                        <a:srgbClr val="8061FF"/>
                      </a:solidFill>
                      <a:prstDash val="solid"/>
                    </a:lnL>
                    <a:lnT w="19050">
                      <a:solidFill>
                        <a:srgbClr val="8061FF"/>
                      </a:solidFill>
                      <a:prstDash val="solid"/>
                    </a:lnT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181610" marR="247015">
                        <a:lnSpc>
                          <a:spcPct val="151800"/>
                        </a:lnSpc>
                        <a:spcBef>
                          <a:spcPts val="355"/>
                        </a:spcBef>
                      </a:pP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Blockchain </a:t>
                      </a:r>
                      <a:r>
                        <a:rPr dirty="0" sz="140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is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global technology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that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enables  </a:t>
                      </a:r>
                      <a:r>
                        <a:rPr dirty="0" sz="1400" spc="2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investment </a:t>
                      </a:r>
                      <a:r>
                        <a:rPr dirty="0" sz="140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any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asset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class,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bridging the</a:t>
                      </a:r>
                      <a:r>
                        <a:rPr dirty="0" sz="1400" spc="-204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gap  </a:t>
                      </a:r>
                      <a:r>
                        <a:rPr dirty="0" sz="1400" spc="3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between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investors </a:t>
                      </a:r>
                      <a:r>
                        <a:rPr dirty="0" sz="1400" spc="3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and </a:t>
                      </a:r>
                      <a:r>
                        <a:rPr dirty="0" sz="1400" spc="1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the</a:t>
                      </a:r>
                      <a:r>
                        <a:rPr dirty="0" sz="1400" spc="-55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 </a:t>
                      </a:r>
                      <a:r>
                        <a:rPr dirty="0" sz="1400" spc="20">
                          <a:solidFill>
                            <a:srgbClr val="D9E1FF"/>
                          </a:solidFill>
                          <a:latin typeface="Arimo"/>
                          <a:cs typeface="Arimo"/>
                        </a:rPr>
                        <a:t>market.</a:t>
                      </a:r>
                      <a:endParaRPr sz="1400">
                        <a:latin typeface="Arimo"/>
                        <a:cs typeface="Arimo"/>
                      </a:endParaRPr>
                    </a:p>
                  </a:txBody>
                  <a:tcPr marL="0" marR="0" marB="0" marT="45085">
                    <a:lnR w="28575">
                      <a:solidFill>
                        <a:srgbClr val="8061FF"/>
                      </a:solidFill>
                      <a:prstDash val="solid"/>
                    </a:lnR>
                    <a:lnT w="19050">
                      <a:solidFill>
                        <a:srgbClr val="8061FF"/>
                      </a:solidFill>
                      <a:prstDash val="solid"/>
                    </a:lnT>
                    <a:solidFill>
                      <a:srgbClr val="0C09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8061FF"/>
                      </a:solidFill>
                      <a:prstDash val="solid"/>
                    </a:lnL>
                    <a:solidFill>
                      <a:srgbClr val="0C093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430000" cy="14611350"/>
          </a:xfrm>
          <a:custGeom>
            <a:avLst/>
            <a:gdLst/>
            <a:ahLst/>
            <a:cxnLst/>
            <a:rect l="l" t="t" r="r" b="b"/>
            <a:pathLst>
              <a:path w="11430000" h="14611350">
                <a:moveTo>
                  <a:pt x="0" y="0"/>
                </a:moveTo>
                <a:lnTo>
                  <a:pt x="11430000" y="0"/>
                </a:lnTo>
                <a:lnTo>
                  <a:pt x="11430000" y="14611350"/>
                </a:lnTo>
                <a:lnTo>
                  <a:pt x="0" y="14611350"/>
                </a:lnTo>
                <a:lnTo>
                  <a:pt x="0" y="0"/>
                </a:lnTo>
                <a:close/>
              </a:path>
            </a:pathLst>
          </a:custGeom>
          <a:solidFill>
            <a:srgbClr val="0C09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593725" marR="5080" indent="328295">
              <a:lnSpc>
                <a:spcPct val="109200"/>
              </a:lnSpc>
              <a:spcBef>
                <a:spcPts val="90"/>
              </a:spcBef>
            </a:pPr>
            <a:r>
              <a:rPr dirty="0" spc="70"/>
              <a:t>Integrating </a:t>
            </a:r>
            <a:r>
              <a:rPr dirty="0" spc="150"/>
              <a:t>Asynchronous  </a:t>
            </a:r>
            <a:r>
              <a:rPr dirty="0" spc="229"/>
              <a:t>Federated </a:t>
            </a:r>
            <a:r>
              <a:rPr dirty="0" spc="125"/>
              <a:t>Proof </a:t>
            </a:r>
            <a:r>
              <a:rPr dirty="0" spc="245"/>
              <a:t>of</a:t>
            </a:r>
            <a:r>
              <a:rPr dirty="0" spc="-409"/>
              <a:t> </a:t>
            </a:r>
            <a:r>
              <a:rPr dirty="0" spc="135"/>
              <a:t>Currency</a:t>
            </a:r>
          </a:p>
        </p:txBody>
      </p:sp>
      <p:sp>
        <p:nvSpPr>
          <p:cNvPr id="4" name="object 4"/>
          <p:cNvSpPr/>
          <p:nvPr/>
        </p:nvSpPr>
        <p:spPr>
          <a:xfrm>
            <a:off x="1590675" y="1962150"/>
            <a:ext cx="2362199" cy="236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33368" y="4461955"/>
            <a:ext cx="1821180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07600"/>
              </a:lnSpc>
              <a:spcBef>
                <a:spcPts val="100"/>
              </a:spcBef>
            </a:pPr>
            <a:r>
              <a:rPr dirty="0" sz="1800" spc="55" b="1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1800" spc="45" b="1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dirty="0" sz="1800" spc="105" b="1">
                <a:solidFill>
                  <a:srgbClr val="FFFFFF"/>
                </a:solidFill>
                <a:latin typeface="Georgia"/>
                <a:cs typeface="Georgia"/>
              </a:rPr>
              <a:t>y</a:t>
            </a:r>
            <a:r>
              <a:rPr dirty="0" sz="1800" spc="30" b="1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1800" spc="240" b="1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dirty="0" sz="1800" spc="45" b="1">
                <a:solidFill>
                  <a:srgbClr val="FFFFFF"/>
                </a:solidFill>
                <a:latin typeface="Georgia"/>
                <a:cs typeface="Georgia"/>
              </a:rPr>
              <a:t>h</a:t>
            </a:r>
            <a:r>
              <a:rPr dirty="0" sz="1800" spc="-190" b="1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1800" spc="125" b="1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1800" spc="30" b="1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dirty="0" sz="1800" spc="125" b="1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dirty="0" sz="1800" spc="50" b="1">
                <a:solidFill>
                  <a:srgbClr val="FFFFFF"/>
                </a:solidFill>
                <a:latin typeface="Georgia"/>
                <a:cs typeface="Georgia"/>
              </a:rPr>
              <a:t>u</a:t>
            </a:r>
            <a:r>
              <a:rPr dirty="0" sz="1800" spc="55" b="1">
                <a:solidFill>
                  <a:srgbClr val="FFFFFF"/>
                </a:solidFill>
                <a:latin typeface="Georgia"/>
                <a:cs typeface="Georgia"/>
              </a:rPr>
              <a:t>s  </a:t>
            </a: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Currency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6159" y="5205324"/>
            <a:ext cx="2790825" cy="16541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55244">
              <a:lnSpc>
                <a:spcPct val="152900"/>
              </a:lnSpc>
              <a:spcBef>
                <a:spcPts val="75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We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deploying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asynchronous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federated proof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currency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faster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transaction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processing.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This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allows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for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more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efficient,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secure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tamper-proof</a:t>
            </a:r>
            <a:r>
              <a:rPr dirty="0" sz="1400" spc="-10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network.</a:t>
            </a:r>
            <a:endParaRPr sz="14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33900" y="1962150"/>
            <a:ext cx="2362199" cy="236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787900" y="4461955"/>
            <a:ext cx="1793875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4175" marR="5080" indent="-371475">
              <a:lnSpc>
                <a:spcPct val="107600"/>
              </a:lnSpc>
              <a:spcBef>
                <a:spcPts val="100"/>
              </a:spcBef>
            </a:pPr>
            <a:r>
              <a:rPr dirty="0" sz="1800" spc="-110" b="1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dirty="0" sz="1800" spc="195" b="1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dirty="0" sz="1800" spc="190" b="1">
                <a:solidFill>
                  <a:srgbClr val="FFFFFF"/>
                </a:solidFill>
                <a:latin typeface="Georgia"/>
                <a:cs typeface="Georgia"/>
              </a:rPr>
              <a:t>m</a:t>
            </a:r>
            <a:r>
              <a:rPr dirty="0" sz="1800" spc="85" b="1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1800" spc="165" b="1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dirty="0" sz="1800" spc="-190" b="1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1800" spc="210" b="1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dirty="0" sz="1800" spc="85" b="1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dirty="0" sz="1800" spc="-190" b="1">
                <a:solidFill>
                  <a:srgbClr val="FFFFFF"/>
                </a:solidFill>
                <a:latin typeface="Georgia"/>
                <a:cs typeface="Georgia"/>
              </a:rPr>
              <a:t>r</a:t>
            </a:r>
            <a:r>
              <a:rPr dirty="0" sz="1800" spc="125" b="1">
                <a:solidFill>
                  <a:srgbClr val="FFFFFF"/>
                </a:solidFill>
                <a:latin typeface="Georgia"/>
                <a:cs typeface="Georgia"/>
              </a:rPr>
              <a:t>oo</a:t>
            </a:r>
            <a:r>
              <a:rPr dirty="0" sz="1800" spc="70" b="1">
                <a:solidFill>
                  <a:srgbClr val="FFFFFF"/>
                </a:solidFill>
                <a:latin typeface="Georgia"/>
                <a:cs typeface="Georgia"/>
              </a:rPr>
              <a:t>f  </a:t>
            </a: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Network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1175" y="5205324"/>
            <a:ext cx="2743200" cy="165417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ctr" marL="12700" marR="5080" indent="-7620">
              <a:lnSpc>
                <a:spcPct val="152900"/>
              </a:lnSpc>
              <a:spcBef>
                <a:spcPts val="75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Proof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currency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secures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through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network</a:t>
            </a:r>
            <a:r>
              <a:rPr dirty="0" sz="1400" spc="-7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validators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approve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</a:t>
            </a:r>
            <a:r>
              <a:rPr dirty="0" sz="1400" spc="-12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verify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transactions. This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ensures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network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</a:t>
            </a:r>
            <a:r>
              <a:rPr dirty="0" sz="1400" spc="-2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tamper-proof.</a:t>
            </a:r>
            <a:endParaRPr sz="1400">
              <a:latin typeface="Arimo"/>
              <a:cs typeface="Arim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77109" y="1962150"/>
            <a:ext cx="2371725" cy="2362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266181" y="4461955"/>
            <a:ext cx="2733675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2800" marR="5080" indent="-800735">
              <a:lnSpc>
                <a:spcPct val="107600"/>
              </a:lnSpc>
              <a:spcBef>
                <a:spcPts val="100"/>
              </a:spcBef>
            </a:pPr>
            <a:r>
              <a:rPr dirty="0" sz="1800" spc="40" b="1">
                <a:solidFill>
                  <a:srgbClr val="FFFFFF"/>
                </a:solidFill>
                <a:latin typeface="Georgia"/>
                <a:cs typeface="Georgia"/>
              </a:rPr>
              <a:t>Deploying</a:t>
            </a:r>
            <a:r>
              <a:rPr dirty="0" sz="1800" spc="-3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0" b="1">
                <a:solidFill>
                  <a:srgbClr val="FFFFFF"/>
                </a:solidFill>
                <a:latin typeface="Georgia"/>
                <a:cs typeface="Georgia"/>
              </a:rPr>
              <a:t>Proprietary  </a:t>
            </a: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Currency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23340" y="5205324"/>
            <a:ext cx="2622550" cy="13303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 indent="-1270">
              <a:lnSpc>
                <a:spcPct val="153300"/>
              </a:lnSpc>
              <a:spcBef>
                <a:spcPts val="65"/>
              </a:spcBef>
            </a:pP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We've designed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proprietary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currency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built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</a:t>
            </a:r>
            <a:r>
              <a:rPr dirty="0" sz="1400" spc="-15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enhance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investor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experience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</a:t>
            </a:r>
            <a:r>
              <a:rPr dirty="0" sz="1400" spc="-1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exchange.</a:t>
            </a:r>
            <a:endParaRPr sz="1400">
              <a:latin typeface="Arimo"/>
              <a:cs typeface="Arim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90650" y="9662739"/>
            <a:ext cx="8648700" cy="838200"/>
            <a:chOff x="1390650" y="9662739"/>
            <a:chExt cx="8648700" cy="838200"/>
          </a:xfrm>
        </p:grpSpPr>
        <p:sp>
          <p:nvSpPr>
            <p:cNvPr id="14" name="object 14"/>
            <p:cNvSpPr/>
            <p:nvPr/>
          </p:nvSpPr>
          <p:spPr>
            <a:xfrm>
              <a:off x="1390650" y="9862769"/>
              <a:ext cx="8648700" cy="638175"/>
            </a:xfrm>
            <a:custGeom>
              <a:avLst/>
              <a:gdLst/>
              <a:ahLst/>
              <a:cxnLst/>
              <a:rect l="l" t="t" r="r" b="b"/>
              <a:pathLst>
                <a:path w="8648700" h="638175">
                  <a:moveTo>
                    <a:pt x="8648700" y="5130"/>
                  </a:moveTo>
                  <a:lnTo>
                    <a:pt x="1390650" y="5130"/>
                  </a:lnTo>
                  <a:lnTo>
                    <a:pt x="1390650" y="0"/>
                  </a:lnTo>
                  <a:lnTo>
                    <a:pt x="1371600" y="0"/>
                  </a:lnTo>
                  <a:lnTo>
                    <a:pt x="1371600" y="5130"/>
                  </a:lnTo>
                  <a:lnTo>
                    <a:pt x="0" y="5130"/>
                  </a:lnTo>
                  <a:lnTo>
                    <a:pt x="0" y="24180"/>
                  </a:lnTo>
                  <a:lnTo>
                    <a:pt x="1371600" y="24180"/>
                  </a:lnTo>
                  <a:lnTo>
                    <a:pt x="1371600" y="638175"/>
                  </a:lnTo>
                  <a:lnTo>
                    <a:pt x="1390650" y="638175"/>
                  </a:lnTo>
                  <a:lnTo>
                    <a:pt x="1390650" y="24180"/>
                  </a:lnTo>
                  <a:lnTo>
                    <a:pt x="8648700" y="24180"/>
                  </a:lnTo>
                  <a:lnTo>
                    <a:pt x="8648700" y="5130"/>
                  </a:lnTo>
                  <a:close/>
                </a:path>
              </a:pathLst>
            </a:custGeom>
            <a:solidFill>
              <a:srgbClr val="8061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562225" y="966273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370072" y="409575"/>
                  </a:moveTo>
                  <a:lnTo>
                    <a:pt x="39502" y="409575"/>
                  </a:lnTo>
                  <a:lnTo>
                    <a:pt x="33692" y="408419"/>
                  </a:lnTo>
                  <a:lnTo>
                    <a:pt x="1155" y="375882"/>
                  </a:lnTo>
                  <a:lnTo>
                    <a:pt x="0" y="370072"/>
                  </a:lnTo>
                  <a:lnTo>
                    <a:pt x="0" y="39502"/>
                  </a:lnTo>
                  <a:lnTo>
                    <a:pt x="22533" y="5777"/>
                  </a:lnTo>
                  <a:lnTo>
                    <a:pt x="39502" y="0"/>
                  </a:lnTo>
                  <a:lnTo>
                    <a:pt x="370072" y="0"/>
                  </a:lnTo>
                  <a:lnTo>
                    <a:pt x="403797" y="22533"/>
                  </a:lnTo>
                  <a:lnTo>
                    <a:pt x="409575" y="39502"/>
                  </a:lnTo>
                  <a:lnTo>
                    <a:pt x="409575" y="370072"/>
                  </a:lnTo>
                  <a:lnTo>
                    <a:pt x="387040" y="403797"/>
                  </a:lnTo>
                  <a:lnTo>
                    <a:pt x="375882" y="408419"/>
                  </a:lnTo>
                  <a:close/>
                </a:path>
              </a:pathLst>
            </a:custGeom>
            <a:solidFill>
              <a:srgbClr val="1715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705475" y="9862765"/>
              <a:ext cx="19050" cy="638175"/>
            </a:xfrm>
            <a:custGeom>
              <a:avLst/>
              <a:gdLst/>
              <a:ahLst/>
              <a:cxnLst/>
              <a:rect l="l" t="t" r="r" b="b"/>
              <a:pathLst>
                <a:path w="19050" h="638175">
                  <a:moveTo>
                    <a:pt x="19050" y="638175"/>
                  </a:moveTo>
                  <a:lnTo>
                    <a:pt x="0" y="638175"/>
                  </a:lnTo>
                  <a:lnTo>
                    <a:pt x="0" y="0"/>
                  </a:lnTo>
                  <a:lnTo>
                    <a:pt x="19050" y="0"/>
                  </a:lnTo>
                  <a:lnTo>
                    <a:pt x="19050" y="638175"/>
                  </a:lnTo>
                  <a:close/>
                </a:path>
              </a:pathLst>
            </a:custGeom>
            <a:solidFill>
              <a:srgbClr val="8061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05450" y="9662739"/>
              <a:ext cx="419100" cy="409575"/>
            </a:xfrm>
            <a:custGeom>
              <a:avLst/>
              <a:gdLst/>
              <a:ahLst/>
              <a:cxnLst/>
              <a:rect l="l" t="t" r="r" b="b"/>
              <a:pathLst>
                <a:path w="419100" h="409575">
                  <a:moveTo>
                    <a:pt x="379597" y="409575"/>
                  </a:moveTo>
                  <a:lnTo>
                    <a:pt x="39502" y="409575"/>
                  </a:lnTo>
                  <a:lnTo>
                    <a:pt x="33692" y="408419"/>
                  </a:lnTo>
                  <a:lnTo>
                    <a:pt x="1155" y="375882"/>
                  </a:lnTo>
                  <a:lnTo>
                    <a:pt x="0" y="370072"/>
                  </a:lnTo>
                  <a:lnTo>
                    <a:pt x="0" y="39502"/>
                  </a:lnTo>
                  <a:lnTo>
                    <a:pt x="22533" y="5777"/>
                  </a:lnTo>
                  <a:lnTo>
                    <a:pt x="39502" y="0"/>
                  </a:lnTo>
                  <a:lnTo>
                    <a:pt x="379597" y="0"/>
                  </a:lnTo>
                  <a:lnTo>
                    <a:pt x="413322" y="22533"/>
                  </a:lnTo>
                  <a:lnTo>
                    <a:pt x="419100" y="39502"/>
                  </a:lnTo>
                  <a:lnTo>
                    <a:pt x="419100" y="370072"/>
                  </a:lnTo>
                  <a:lnTo>
                    <a:pt x="396565" y="403797"/>
                  </a:lnTo>
                  <a:lnTo>
                    <a:pt x="385407" y="408419"/>
                  </a:lnTo>
                  <a:close/>
                </a:path>
              </a:pathLst>
            </a:custGeom>
            <a:solidFill>
              <a:srgbClr val="1715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48700" y="9862765"/>
              <a:ext cx="19050" cy="638175"/>
            </a:xfrm>
            <a:custGeom>
              <a:avLst/>
              <a:gdLst/>
              <a:ahLst/>
              <a:cxnLst/>
              <a:rect l="l" t="t" r="r" b="b"/>
              <a:pathLst>
                <a:path w="19050" h="638175">
                  <a:moveTo>
                    <a:pt x="19050" y="638175"/>
                  </a:moveTo>
                  <a:lnTo>
                    <a:pt x="0" y="638175"/>
                  </a:lnTo>
                  <a:lnTo>
                    <a:pt x="0" y="0"/>
                  </a:lnTo>
                  <a:lnTo>
                    <a:pt x="19050" y="0"/>
                  </a:lnTo>
                  <a:lnTo>
                    <a:pt x="19050" y="638175"/>
                  </a:lnTo>
                  <a:close/>
                </a:path>
              </a:pathLst>
            </a:custGeom>
            <a:solidFill>
              <a:srgbClr val="8061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458200" y="966273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370072" y="409575"/>
                  </a:moveTo>
                  <a:lnTo>
                    <a:pt x="39502" y="409575"/>
                  </a:lnTo>
                  <a:lnTo>
                    <a:pt x="33692" y="408419"/>
                  </a:lnTo>
                  <a:lnTo>
                    <a:pt x="1155" y="375882"/>
                  </a:lnTo>
                  <a:lnTo>
                    <a:pt x="0" y="370072"/>
                  </a:lnTo>
                  <a:lnTo>
                    <a:pt x="0" y="39502"/>
                  </a:lnTo>
                  <a:lnTo>
                    <a:pt x="22533" y="5777"/>
                  </a:lnTo>
                  <a:lnTo>
                    <a:pt x="39502" y="0"/>
                  </a:lnTo>
                  <a:lnTo>
                    <a:pt x="370072" y="0"/>
                  </a:lnTo>
                  <a:lnTo>
                    <a:pt x="403797" y="22533"/>
                  </a:lnTo>
                  <a:lnTo>
                    <a:pt x="409575" y="39502"/>
                  </a:lnTo>
                  <a:lnTo>
                    <a:pt x="409575" y="370072"/>
                  </a:lnTo>
                  <a:lnTo>
                    <a:pt x="387040" y="403797"/>
                  </a:lnTo>
                  <a:lnTo>
                    <a:pt x="375882" y="408419"/>
                  </a:lnTo>
                  <a:close/>
                </a:path>
              </a:pathLst>
            </a:custGeom>
            <a:solidFill>
              <a:srgbClr val="17154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652384" y="10665777"/>
            <a:ext cx="223774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dirty="0" sz="1800" spc="30" b="1">
                <a:solidFill>
                  <a:srgbClr val="FFFFFF"/>
                </a:solidFill>
                <a:latin typeface="Georgia"/>
                <a:cs typeface="Georgia"/>
              </a:rPr>
              <a:t>Current</a:t>
            </a:r>
            <a:r>
              <a:rPr dirty="0" sz="1800" spc="-190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10" b="1">
                <a:solidFill>
                  <a:srgbClr val="FFFFFF"/>
                </a:solidFill>
                <a:latin typeface="Georgia"/>
                <a:cs typeface="Georgia"/>
              </a:rPr>
              <a:t>State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6193" y="11082249"/>
            <a:ext cx="2343150" cy="231140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065" marR="5080" indent="-6985">
              <a:lnSpc>
                <a:spcPct val="153300"/>
              </a:lnSpc>
              <a:spcBef>
                <a:spcPts val="65"/>
              </a:spcBef>
            </a:pP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major problem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with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traditional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markets 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that they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are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centralized. 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With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centralized</a:t>
            </a:r>
            <a:r>
              <a:rPr dirty="0" sz="1400" spc="-4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exchanges,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there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limited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accessibility,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transparency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high  transaction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costs.</a:t>
            </a:r>
            <a:endParaRPr sz="1400">
              <a:latin typeface="Arimo"/>
              <a:cs typeface="Arim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64075" y="10665777"/>
            <a:ext cx="2104390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dirty="0" sz="1800" spc="30" b="1">
                <a:solidFill>
                  <a:srgbClr val="FFFFFF"/>
                </a:solidFill>
                <a:latin typeface="Georgia"/>
                <a:cs typeface="Georgia"/>
              </a:rPr>
              <a:t>Future</a:t>
            </a:r>
            <a:r>
              <a:rPr dirty="0" sz="1800" spc="-170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110" b="1">
                <a:solidFill>
                  <a:srgbClr val="FFFFFF"/>
                </a:solidFill>
                <a:latin typeface="Georgia"/>
                <a:cs typeface="Georgia"/>
              </a:rPr>
              <a:t>State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11675" y="11082249"/>
            <a:ext cx="2355850" cy="296862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algn="ctr" marL="12700" marR="5080">
              <a:lnSpc>
                <a:spcPct val="153500"/>
              </a:lnSpc>
              <a:spcBef>
                <a:spcPts val="65"/>
              </a:spcBef>
            </a:pP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A 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exchange,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powered by  blockchain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technology,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provides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transparent, 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tamper-proof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and</a:t>
            </a:r>
            <a:r>
              <a:rPr dirty="0" sz="1400" spc="-7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accessible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investment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solutions.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The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decentralized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future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of 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</a:t>
            </a:r>
            <a:r>
              <a:rPr dirty="0" sz="1400" spc="-4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markets.</a:t>
            </a:r>
            <a:endParaRPr sz="1400">
              <a:latin typeface="Arimo"/>
              <a:cs typeface="Arim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63712" y="8694959"/>
            <a:ext cx="7904480" cy="13309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3550" spc="-10" b="1">
                <a:solidFill>
                  <a:srgbClr val="FFFFFF"/>
                </a:solidFill>
                <a:latin typeface="Georgia"/>
                <a:cs typeface="Georgia"/>
              </a:rPr>
              <a:t>DTX: </a:t>
            </a:r>
            <a:r>
              <a:rPr dirty="0" sz="3550" spc="190" b="1">
                <a:solidFill>
                  <a:srgbClr val="FFFFFF"/>
                </a:solidFill>
                <a:latin typeface="Georgia"/>
                <a:cs typeface="Georgia"/>
              </a:rPr>
              <a:t>The </a:t>
            </a:r>
            <a:r>
              <a:rPr dirty="0" sz="3550" spc="60" b="1">
                <a:solidFill>
                  <a:srgbClr val="FFFFFF"/>
                </a:solidFill>
                <a:latin typeface="Georgia"/>
                <a:cs typeface="Georgia"/>
              </a:rPr>
              <a:t>Future </a:t>
            </a:r>
            <a:r>
              <a:rPr dirty="0" sz="3550" spc="-45" b="1">
                <a:solidFill>
                  <a:srgbClr val="FFFFFF"/>
                </a:solidFill>
                <a:latin typeface="Georgia"/>
                <a:cs typeface="Georgia"/>
              </a:rPr>
              <a:t>is </a:t>
            </a:r>
            <a:r>
              <a:rPr dirty="0" sz="3550" spc="105" b="1">
                <a:solidFill>
                  <a:srgbClr val="FFFFFF"/>
                </a:solidFill>
                <a:latin typeface="Georgia"/>
                <a:cs typeface="Georgia"/>
              </a:rPr>
              <a:t>with </a:t>
            </a:r>
            <a:r>
              <a:rPr dirty="0" sz="3550" spc="229" b="1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3550" spc="-575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550" spc="185" b="1">
                <a:solidFill>
                  <a:srgbClr val="FFFFFF"/>
                </a:solidFill>
                <a:latin typeface="Georgia"/>
                <a:cs typeface="Georgia"/>
              </a:rPr>
              <a:t>DTO</a:t>
            </a:r>
            <a:endParaRPr sz="3550">
              <a:latin typeface="Georgia"/>
              <a:cs typeface="Georgia"/>
            </a:endParaRPr>
          </a:p>
          <a:p>
            <a:pPr algn="ctr" marL="34925">
              <a:lnSpc>
                <a:spcPct val="100000"/>
              </a:lnSpc>
              <a:spcBef>
                <a:spcPts val="3400"/>
              </a:spcBef>
              <a:tabLst>
                <a:tab pos="2946400" algn="l"/>
                <a:tab pos="5891530" algn="l"/>
              </a:tabLst>
            </a:pPr>
            <a:r>
              <a:rPr dirty="0" sz="2150" spc="-215" b="1">
                <a:solidFill>
                  <a:srgbClr val="FFFFFF"/>
                </a:solidFill>
                <a:latin typeface="Georgia"/>
                <a:cs typeface="Georgia"/>
              </a:rPr>
              <a:t>1	</a:t>
            </a:r>
            <a:r>
              <a:rPr dirty="0" sz="2150" spc="-10" b="1">
                <a:solidFill>
                  <a:srgbClr val="FFFFFF"/>
                </a:solidFill>
                <a:latin typeface="Georgia"/>
                <a:cs typeface="Georgia"/>
              </a:rPr>
              <a:t>2	</a:t>
            </a:r>
            <a:r>
              <a:rPr dirty="0" sz="2150" spc="35" b="1">
                <a:solidFill>
                  <a:srgbClr val="FFFFFF"/>
                </a:solidFill>
                <a:latin typeface="Georgia"/>
                <a:cs typeface="Georgia"/>
              </a:rPr>
              <a:t>3</a:t>
            </a:r>
            <a:endParaRPr sz="215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13903" y="10665777"/>
            <a:ext cx="1288415" cy="2990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800" spc="65" b="1">
                <a:solidFill>
                  <a:srgbClr val="FFFFFF"/>
                </a:solidFill>
                <a:latin typeface="Georgia"/>
                <a:cs typeface="Georgia"/>
              </a:rPr>
              <a:t>The</a:t>
            </a:r>
            <a:r>
              <a:rPr dirty="0" sz="1800" spc="-80" b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Georgia"/>
                <a:cs typeface="Georgia"/>
              </a:rPr>
              <a:t>Vision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0018" y="11082249"/>
            <a:ext cx="2289175" cy="264477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ctr" marL="12700" marR="5080">
              <a:lnSpc>
                <a:spcPct val="153700"/>
              </a:lnSpc>
              <a:spcBef>
                <a:spcPts val="60"/>
              </a:spcBef>
            </a:pP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Our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vision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to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create a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world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where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the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financial  </a:t>
            </a:r>
            <a:r>
              <a:rPr dirty="0" sz="1400" spc="25">
                <a:solidFill>
                  <a:srgbClr val="D9E1FF"/>
                </a:solidFill>
                <a:latin typeface="Arimo"/>
                <a:cs typeface="Arimo"/>
              </a:rPr>
              <a:t>market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is </a:t>
            </a:r>
            <a:r>
              <a:rPr dirty="0" sz="1400" spc="35">
                <a:solidFill>
                  <a:srgbClr val="D9E1FF"/>
                </a:solidFill>
                <a:latin typeface="Arimo"/>
                <a:cs typeface="Arimo"/>
              </a:rPr>
              <a:t>open and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accessible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to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everyone,  powered by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a</a:t>
            </a:r>
            <a:r>
              <a:rPr dirty="0" sz="1400" spc="-6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decentralized 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trade </a:t>
            </a:r>
            <a:r>
              <a:rPr dirty="0" sz="1400" spc="40">
                <a:solidFill>
                  <a:srgbClr val="D9E1FF"/>
                </a:solidFill>
                <a:latin typeface="Arimo"/>
                <a:cs typeface="Arimo"/>
              </a:rPr>
              <a:t>exchange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built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on  blockchain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technology.</a:t>
            </a:r>
            <a:r>
              <a:rPr dirty="0" sz="1400" spc="-90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20">
                <a:solidFill>
                  <a:srgbClr val="D9E1FF"/>
                </a:solidFill>
                <a:latin typeface="Arimo"/>
                <a:cs typeface="Arimo"/>
              </a:rPr>
              <a:t>Join  </a:t>
            </a:r>
            <a:r>
              <a:rPr dirty="0" sz="1400" spc="30">
                <a:solidFill>
                  <a:srgbClr val="D9E1FF"/>
                </a:solidFill>
                <a:latin typeface="Arimo"/>
                <a:cs typeface="Arimo"/>
              </a:rPr>
              <a:t>us </a:t>
            </a:r>
            <a:r>
              <a:rPr dirty="0" sz="1400">
                <a:solidFill>
                  <a:srgbClr val="D9E1FF"/>
                </a:solidFill>
                <a:latin typeface="Arimo"/>
                <a:cs typeface="Arimo"/>
              </a:rPr>
              <a:t>in </a:t>
            </a:r>
            <a:r>
              <a:rPr dirty="0" sz="1400" spc="15">
                <a:solidFill>
                  <a:srgbClr val="D9E1FF"/>
                </a:solidFill>
                <a:latin typeface="Arimo"/>
                <a:cs typeface="Arimo"/>
              </a:rPr>
              <a:t>creating </a:t>
            </a:r>
            <a:r>
              <a:rPr dirty="0" sz="1400" spc="5">
                <a:solidFill>
                  <a:srgbClr val="D9E1FF"/>
                </a:solidFill>
                <a:latin typeface="Arimo"/>
                <a:cs typeface="Arimo"/>
              </a:rPr>
              <a:t>this</a:t>
            </a:r>
            <a:r>
              <a:rPr dirty="0" sz="1400" spc="-15">
                <a:solidFill>
                  <a:srgbClr val="D9E1FF"/>
                </a:solidFill>
                <a:latin typeface="Arimo"/>
                <a:cs typeface="Arimo"/>
              </a:rPr>
              <a:t> </a:t>
            </a:r>
            <a:r>
              <a:rPr dirty="0" sz="1400" spc="10">
                <a:solidFill>
                  <a:srgbClr val="D9E1FF"/>
                </a:solidFill>
                <a:latin typeface="Arimo"/>
                <a:cs typeface="Arimo"/>
              </a:rPr>
              <a:t>future!</a:t>
            </a:r>
            <a:endParaRPr sz="1400">
              <a:latin typeface="Arimo"/>
              <a:cs typeface="Arim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48494" y="14072108"/>
            <a:ext cx="1754504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2023-07-28T22:38:17Z</dcterms:created>
  <dcterms:modified xsi:type="dcterms:W3CDTF">2023-07-28T22:38:17Z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2023-07-04T00:00:00Z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2023-07-28T00:00:00Z</vt:filetime>
  </property>
</Properties>
</file>